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52" r:id="rId1"/>
  </p:sldMasterIdLst>
  <p:notesMasterIdLst>
    <p:notesMasterId r:id="rId21"/>
  </p:notesMasterIdLst>
  <p:handoutMasterIdLst>
    <p:handoutMasterId r:id="rId22"/>
  </p:handoutMasterIdLst>
  <p:sldIdLst>
    <p:sldId id="365" r:id="rId2"/>
    <p:sldId id="377" r:id="rId3"/>
    <p:sldId id="379" r:id="rId4"/>
    <p:sldId id="417" r:id="rId5"/>
    <p:sldId id="422" r:id="rId6"/>
    <p:sldId id="414" r:id="rId7"/>
    <p:sldId id="383" r:id="rId8"/>
    <p:sldId id="418" r:id="rId9"/>
    <p:sldId id="385" r:id="rId10"/>
    <p:sldId id="384" r:id="rId11"/>
    <p:sldId id="386" r:id="rId12"/>
    <p:sldId id="429" r:id="rId13"/>
    <p:sldId id="408" r:id="rId14"/>
    <p:sldId id="411" r:id="rId15"/>
    <p:sldId id="389" r:id="rId16"/>
    <p:sldId id="430" r:id="rId17"/>
    <p:sldId id="416" r:id="rId18"/>
    <p:sldId id="413" r:id="rId19"/>
    <p:sldId id="260" r:id="rId20"/>
  </p:sldIdLst>
  <p:sldSz cx="12198350" cy="6858000"/>
  <p:notesSz cx="6805613" cy="9939338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3">
          <p15:clr>
            <a:srgbClr val="A4A3A4"/>
          </p15:clr>
        </p15:guide>
        <p15:guide id="2" orient="horz" pos="1025">
          <p15:clr>
            <a:srgbClr val="A4A3A4"/>
          </p15:clr>
        </p15:guide>
        <p15:guide id="3" orient="horz" pos="571">
          <p15:clr>
            <a:srgbClr val="A4A3A4"/>
          </p15:clr>
        </p15:guide>
        <p15:guide id="4" orient="horz" pos="799">
          <p15:clr>
            <a:srgbClr val="A4A3A4"/>
          </p15:clr>
        </p15:guide>
        <p15:guide id="5" orient="horz" pos="3974">
          <p15:clr>
            <a:srgbClr val="A4A3A4"/>
          </p15:clr>
        </p15:guide>
        <p15:guide id="6" orient="horz" pos="4176">
          <p15:clr>
            <a:srgbClr val="A4A3A4"/>
          </p15:clr>
        </p15:guide>
        <p15:guide id="7" orient="horz" pos="345">
          <p15:clr>
            <a:srgbClr val="A4A3A4"/>
          </p15:clr>
        </p15:guide>
        <p15:guide id="8" pos="204">
          <p15:clr>
            <a:srgbClr val="A4A3A4"/>
          </p15:clr>
        </p15:guide>
        <p15:guide id="9" pos="4532">
          <p15:clr>
            <a:srgbClr val="A4A3A4"/>
          </p15:clr>
        </p15:guide>
        <p15:guide id="10" pos="2864">
          <p15:clr>
            <a:srgbClr val="A4A3A4"/>
          </p15:clr>
        </p15:guide>
        <p15:guide id="11" pos="326">
          <p15:clr>
            <a:srgbClr val="A4A3A4"/>
          </p15:clr>
        </p15:guide>
        <p15:guide id="12" pos="475">
          <p15:clr>
            <a:srgbClr val="A4A3A4"/>
          </p15:clr>
        </p15:guide>
        <p15:guide id="13" pos="612">
          <p15:clr>
            <a:srgbClr val="A4A3A4"/>
          </p15:clr>
        </p15:guide>
        <p15:guide id="14" pos="5564">
          <p15:clr>
            <a:srgbClr val="A4A3A4"/>
          </p15:clr>
        </p15:guide>
        <p15:guide id="15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a, Herly: MS." initials="" lastIdx="2" clrIdx="0"/>
  <p:cmAuthor id="2" name="Unknown User1" initials="Unknown User1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scaleToFitPaper="1" frame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CC0000"/>
    <a:srgbClr val="1976FF"/>
    <a:srgbClr val="B9CDE5"/>
    <a:srgbClr val="1F497D"/>
    <a:srgbClr val="0046AD"/>
    <a:srgbClr val="CCE4FC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3" autoAdjust="0"/>
    <p:restoredTop sz="93697" autoAdjust="0"/>
  </p:normalViewPr>
  <p:slideViewPr>
    <p:cSldViewPr snapToGrid="0">
      <p:cViewPr varScale="1">
        <p:scale>
          <a:sx n="66" d="100"/>
          <a:sy n="66" d="100"/>
        </p:scale>
        <p:origin x="708" y="72"/>
      </p:cViewPr>
      <p:guideLst>
        <p:guide orient="horz" pos="163"/>
        <p:guide orient="horz" pos="1025"/>
        <p:guide orient="horz" pos="571"/>
        <p:guide orient="horz" pos="799"/>
        <p:guide orient="horz" pos="3974"/>
        <p:guide orient="horz" pos="4176"/>
        <p:guide orient="horz" pos="345"/>
        <p:guide pos="204"/>
        <p:guide pos="4532"/>
        <p:guide pos="2864"/>
        <p:guide pos="326"/>
        <p:guide pos="475"/>
        <p:guide pos="612"/>
        <p:guide pos="5564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806" y="-2598"/>
      </p:cViewPr>
      <p:guideLst>
        <p:guide orient="horz" pos="3132"/>
        <p:guide pos="214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">
            <a:extLst>
              <a:ext uri="{FF2B5EF4-FFF2-40B4-BE49-F238E27FC236}">
                <a16:creationId xmlns:a16="http://schemas.microsoft.com/office/drawing/2014/main" id="{F8D9A12C-C806-1BF1-0318-AEFB8152A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938" y="8920163"/>
            <a:ext cx="2947987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lIns="19000" tIns="0" rIns="19000" bIns="0" anchor="b"/>
          <a:lstStyle>
            <a:lvl1pPr defTabSz="909638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9638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9638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9638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9638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fld id="{81217A3F-F3F5-487D-BC19-A1AACA47C7DF}" type="slidenum">
              <a:rPr lang="en-US" altLang="de-DE" sz="1000" smtClean="0"/>
              <a:pPr algn="r">
                <a:defRPr/>
              </a:pPr>
              <a:t>‹#›</a:t>
            </a:fld>
            <a:endParaRPr lang="en-US" altLang="de-DE" sz="1000"/>
          </a:p>
        </p:txBody>
      </p:sp>
      <p:sp>
        <p:nvSpPr>
          <p:cNvPr id="4106" name="Rectangle 10">
            <a:extLst>
              <a:ext uri="{FF2B5EF4-FFF2-40B4-BE49-F238E27FC236}">
                <a16:creationId xmlns:a16="http://schemas.microsoft.com/office/drawing/2014/main" id="{2D89632C-0C3D-F44B-14CF-6E677F62D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" y="523875"/>
            <a:ext cx="4340225" cy="331788"/>
          </a:xfrm>
          <a:prstGeom prst="rect">
            <a:avLst/>
          </a:prstGeom>
          <a:noFill/>
          <a:ln>
            <a:noFill/>
          </a:ln>
          <a:effectLst/>
        </p:spPr>
        <p:txBody>
          <a:bodyPr lIns="19000" tIns="0" rIns="19000" bIns="0"/>
          <a:lstStyle>
            <a:lvl1pPr defTabSz="90963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54025" defTabSz="909638">
              <a:defRPr sz="2400">
                <a:solidFill>
                  <a:schemeClr val="tx1"/>
                </a:solidFill>
                <a:latin typeface="Arial" charset="0"/>
              </a:defRPr>
            </a:lvl2pPr>
            <a:lvl3pPr marL="909638" defTabSz="90963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60488" defTabSz="90963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811338" defTabSz="90963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68538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25738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82938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40138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altLang="de-DE" sz="1000" b="1" dirty="0">
                <a:cs typeface="Arial" charset="0"/>
              </a:rPr>
              <a:t>PT TDK ELECTRONICS INDONESIA, 2nd HR Teritorrial meeting</a:t>
            </a:r>
          </a:p>
          <a:p>
            <a:pPr>
              <a:defRPr/>
            </a:pPr>
            <a:r>
              <a:rPr lang="de-DE" altLang="de-DE" sz="1000" b="1" dirty="0">
                <a:cs typeface="Arial" charset="0"/>
                <a:sym typeface="Symbol" pitchFamily="18" charset="2"/>
              </a:rPr>
              <a:t>28th February to 1st March 2019</a:t>
            </a:r>
          </a:p>
        </p:txBody>
      </p:sp>
    </p:spTree>
    <p:extLst>
      <p:ext uri="{BB962C8B-B14F-4D97-AF65-F5344CB8AC3E}">
        <p14:creationId xmlns:p14="http://schemas.microsoft.com/office/powerpoint/2010/main" val="1518735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">
            <a:extLst>
              <a:ext uri="{FF2B5EF4-FFF2-40B4-BE49-F238E27FC236}">
                <a16:creationId xmlns:a16="http://schemas.microsoft.com/office/drawing/2014/main" id="{16E20B96-6624-4D33-D603-7AAB00B557C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101600" y="792163"/>
            <a:ext cx="7069138" cy="3973512"/>
          </a:xfrm>
          <a:prstGeom prst="rect">
            <a:avLst/>
          </a:prstGeom>
          <a:noFill/>
          <a:ln w="12699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70" name="Rectangle 22">
            <a:extLst>
              <a:ext uri="{FF2B5EF4-FFF2-40B4-BE49-F238E27FC236}">
                <a16:creationId xmlns:a16="http://schemas.microsoft.com/office/drawing/2014/main" id="{59D77C5A-488A-D32B-839D-C5241262E22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436938" y="215900"/>
            <a:ext cx="3116262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000" tIns="0" rIns="19000" bIns="0" numCol="1" anchor="t" anchorCtr="0" compatLnSpc="1">
            <a:prstTxWarp prst="textNoShape">
              <a:avLst/>
            </a:prstTxWarp>
          </a:bodyPr>
          <a:lstStyle>
            <a:lvl1pPr algn="r" defTabSz="721518" eaLnBrk="0" hangingPunct="0">
              <a:defRPr sz="1000" i="1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069FFCAE-C68C-4EFE-A337-AD72E80C6F8C}" type="datetime4">
              <a:rPr lang="de-DE" altLang="de-DE"/>
              <a:pPr>
                <a:defRPr/>
              </a:pPr>
              <a:t>22. Juni 2023</a:t>
            </a:fld>
            <a:endParaRPr lang="en-US" altLang="de-DE" dirty="0"/>
          </a:p>
        </p:txBody>
      </p:sp>
      <p:sp>
        <p:nvSpPr>
          <p:cNvPr id="2071" name="Rectangle 23">
            <a:extLst>
              <a:ext uri="{FF2B5EF4-FFF2-40B4-BE49-F238E27FC236}">
                <a16:creationId xmlns:a16="http://schemas.microsoft.com/office/drawing/2014/main" id="{78005F96-9D95-419A-6F75-3276EE3E00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436938" y="9367838"/>
            <a:ext cx="3116262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000" tIns="0" rIns="19000" bIns="0" numCol="1" anchor="b" anchorCtr="0" compatLnSpc="1">
            <a:prstTxWarp prst="textNoShape">
              <a:avLst/>
            </a:prstTxWarp>
          </a:bodyPr>
          <a:lstStyle>
            <a:lvl1pPr algn="r" defTabSz="720725">
              <a:defRPr sz="1000"/>
            </a:lvl1pPr>
          </a:lstStyle>
          <a:p>
            <a:pPr>
              <a:defRPr/>
            </a:pPr>
            <a:fld id="{8D1145F4-3D80-4328-B765-05B59AC47FB4}" type="slidenum">
              <a:rPr lang="en-US" altLang="de-DE"/>
              <a:pPr>
                <a:defRPr/>
              </a:pPr>
              <a:t>‹#›</a:t>
            </a:fld>
            <a:endParaRPr lang="en-US" altLang="de-DE"/>
          </a:p>
        </p:txBody>
      </p:sp>
      <p:sp>
        <p:nvSpPr>
          <p:cNvPr id="2076" name="Rectangle 28">
            <a:extLst>
              <a:ext uri="{FF2B5EF4-FFF2-40B4-BE49-F238E27FC236}">
                <a16:creationId xmlns:a16="http://schemas.microsoft.com/office/drawing/2014/main" id="{C331EE3F-0EE9-DF15-D317-D124E656F3F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983163"/>
            <a:ext cx="5476875" cy="44592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8675" tIns="42755" rIns="88675" bIns="427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noProof="0"/>
              <a:t>Klicken Sie, um die Formate des Vorlagentextes zu bearbeiten</a:t>
            </a:r>
          </a:p>
          <a:p>
            <a:pPr lvl="1"/>
            <a:r>
              <a:rPr lang="en-US" altLang="de-DE" noProof="0"/>
              <a:t>Zweite Ebene</a:t>
            </a:r>
          </a:p>
          <a:p>
            <a:pPr lvl="2"/>
            <a:r>
              <a:rPr lang="en-US" altLang="de-DE" noProof="0"/>
              <a:t>Dritte Ebene</a:t>
            </a:r>
          </a:p>
          <a:p>
            <a:pPr lvl="3"/>
            <a:r>
              <a:rPr lang="en-US" altLang="de-DE" noProof="0"/>
              <a:t>Vierte Ebene</a:t>
            </a:r>
          </a:p>
          <a:p>
            <a:pPr lvl="4"/>
            <a:r>
              <a:rPr lang="en-US" alt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2451704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858838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190500" algn="l" defTabSz="858838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381000" algn="l" defTabSz="858838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571500" algn="l" defTabSz="858838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762000" algn="l" defTabSz="858838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62DAE541-C1C5-E454-AC6E-745EDEB66A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52D2B13F-F8EF-FD8F-38D2-F2598FEAA4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0CA4A-AD56-BEEC-D5D5-CD3F972F7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00D20B7-CA83-4041-A224-59C418AEF447}" type="datetime4">
              <a:rPr lang="de-DE" altLang="de-DE" smtClean="0"/>
              <a:pPr>
                <a:defRPr/>
              </a:pPr>
              <a:t>22. Juni 2023</a:t>
            </a:fld>
            <a:endParaRPr lang="en-US" altLang="de-DE" dirty="0"/>
          </a:p>
        </p:txBody>
      </p:sp>
      <p:sp>
        <p:nvSpPr>
          <p:cNvPr id="8197" name="Slide Number Placeholder 4">
            <a:extLst>
              <a:ext uri="{FF2B5EF4-FFF2-40B4-BE49-F238E27FC236}">
                <a16:creationId xmlns:a16="http://schemas.microsoft.com/office/drawing/2014/main" id="{CC026821-FC1A-C6F0-5D04-1EEAE5EB0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72072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2072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2072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1788" indent="-228600" defTabSz="72072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8988" indent="-228600" defTabSz="72072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6188" indent="-228600" defTabSz="72072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3388" indent="-228600" defTabSz="72072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0588" indent="-228600" defTabSz="72072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7788" indent="-228600" defTabSz="72072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8D8172-48B6-44D7-AABE-28C38A321683}" type="slidenum">
              <a:rPr lang="en-US" altLang="de-DE" sz="1000" smtClean="0"/>
              <a:pPr>
                <a:spcBef>
                  <a:spcPct val="0"/>
                </a:spcBef>
              </a:pPr>
              <a:t>1</a:t>
            </a:fld>
            <a:endParaRPr lang="en-US" altLang="de-DE"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39AB7DA5-09C8-CFD5-10E5-398A505613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0EF28A9C-77A1-9809-4A1E-0CDA1A1625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9D3D2-7D23-99D4-0C51-F9EFA5C1B0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AEBBF40-D225-4CE6-8F4F-FEDEF3FA254D}" type="datetime4">
              <a:rPr lang="de-DE" altLang="de-DE" smtClean="0"/>
              <a:pPr>
                <a:defRPr/>
              </a:pPr>
              <a:t>22. Juni 2023</a:t>
            </a:fld>
            <a:endParaRPr lang="en-US" altLang="de-DE" dirty="0"/>
          </a:p>
        </p:txBody>
      </p:sp>
      <p:sp>
        <p:nvSpPr>
          <p:cNvPr id="14341" name="Slide Number Placeholder 4">
            <a:extLst>
              <a:ext uri="{FF2B5EF4-FFF2-40B4-BE49-F238E27FC236}">
                <a16:creationId xmlns:a16="http://schemas.microsoft.com/office/drawing/2014/main" id="{DC467CAF-2724-EDCB-AAFC-8F6DFD07CF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20725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0725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0725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0725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0725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89E977C-C965-41B3-8332-D1D15F95DD2E}" type="slidenum">
              <a:rPr lang="en-US" altLang="de-DE" sz="1000" smtClean="0"/>
              <a:pPr/>
              <a:t>7</a:t>
            </a:fld>
            <a:endParaRPr lang="en-US" altLang="de-DE"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69FFCAE-C68C-4EFE-A337-AD72E80C6F8C}" type="datetime4">
              <a:rPr lang="de-DE" altLang="de-DE" smtClean="0"/>
              <a:pPr>
                <a:defRPr/>
              </a:pPr>
              <a:t>22. Juni 2023</a:t>
            </a:fld>
            <a:endParaRPr lang="en-US" alt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D1145F4-3D80-4328-B765-05B59AC47FB4}" type="slidenum">
              <a:rPr lang="en-US" altLang="de-DE" smtClean="0"/>
              <a:pPr>
                <a:defRPr/>
              </a:pPr>
              <a:t>15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7449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69FFCAE-C68C-4EFE-A337-AD72E80C6F8C}" type="datetime4">
              <a:rPr lang="de-DE" altLang="de-DE" smtClean="0"/>
              <a:pPr>
                <a:defRPr/>
              </a:pPr>
              <a:t>22. Juni 2023</a:t>
            </a:fld>
            <a:endParaRPr lang="en-US" alt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D1145F4-3D80-4328-B765-05B59AC47FB4}" type="slidenum">
              <a:rPr lang="en-US" altLang="de-DE" smtClean="0"/>
              <a:pPr>
                <a:defRPr/>
              </a:pPr>
              <a:t>16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860180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6">
            <a:extLst>
              <a:ext uri="{FF2B5EF4-FFF2-40B4-BE49-F238E27FC236}">
                <a16:creationId xmlns:a16="http://schemas.microsoft.com/office/drawing/2014/main" id="{68D59B35-2087-8661-DE51-90211EC565DB}"/>
              </a:ext>
            </a:extLst>
          </p:cNvPr>
          <p:cNvSpPr/>
          <p:nvPr userDrawn="1"/>
        </p:nvSpPr>
        <p:spPr>
          <a:xfrm>
            <a:off x="-2593975" y="0"/>
            <a:ext cx="2257425" cy="62134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36000" rIns="72000" bIns="36000">
            <a:spAutoFit/>
          </a:bodyPr>
          <a:lstStyle/>
          <a:p>
            <a:pPr defTabSz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de-DE" sz="1100" b="1" dirty="0">
                <a:solidFill>
                  <a:schemeClr val="accent6">
                    <a:lumMod val="75000"/>
                  </a:schemeClr>
                </a:solidFill>
                <a:latin typeface="Arial" charset="0"/>
                <a:cs typeface="+mn-cs"/>
              </a:rPr>
              <a:t>HANDLING NOTES</a:t>
            </a:r>
          </a:p>
          <a:p>
            <a:pPr defTabSz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defRPr/>
            </a:pPr>
            <a:r>
              <a:rPr lang="en-US" altLang="de-DE" sz="1100" b="1" u="sng" dirty="0">
                <a:latin typeface="Arial" charset="0"/>
                <a:cs typeface="+mn-cs"/>
              </a:rPr>
              <a:t>SPELLING</a:t>
            </a:r>
          </a:p>
          <a:p>
            <a:pPr marL="180000" indent="-180000" defTabSz="0">
              <a:spcBef>
                <a:spcPts val="30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defRPr/>
            </a:pPr>
            <a:r>
              <a:rPr lang="en-US" altLang="de-DE" sz="1100" dirty="0">
                <a:latin typeface="Arial" charset="0"/>
                <a:cs typeface="+mn-cs"/>
              </a:rPr>
              <a:t>Preferred language for all charts is English.</a:t>
            </a:r>
          </a:p>
          <a:p>
            <a:pPr marL="180000" indent="-180000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defRPr/>
            </a:pPr>
            <a:r>
              <a:rPr lang="en-US" altLang="de-DE" sz="1100" dirty="0">
                <a:latin typeface="Arial" charset="0"/>
                <a:cs typeface="+mn-cs"/>
              </a:rPr>
              <a:t>TDK and EPCOS is always written in capital letters.</a:t>
            </a:r>
          </a:p>
          <a:p>
            <a:pPr defTabSz="0">
              <a:spcBef>
                <a:spcPts val="300"/>
              </a:spcBef>
              <a:buClr>
                <a:srgbClr val="000000"/>
              </a:buClr>
              <a:defRPr/>
            </a:pPr>
            <a:r>
              <a:rPr lang="en-US" altLang="de-DE" sz="1100" b="1" dirty="0">
                <a:latin typeface="Arial" charset="0"/>
                <a:cs typeface="+mn-cs"/>
              </a:rPr>
              <a:t>Numerical formats	</a:t>
            </a:r>
          </a:p>
          <a:p>
            <a:pPr marL="180975" indent="-180975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No quotation marks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in numbers, e.g. 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2,222,000 instead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of  2”222’000.</a:t>
            </a:r>
          </a:p>
          <a:p>
            <a:pPr marL="180975" indent="-180975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Use numbers with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a comma up from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4 numbers, e.g. 1000,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but 50,000.</a:t>
            </a:r>
          </a:p>
          <a:p>
            <a:pPr marL="180975" indent="-180975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The decimal sign in English is a point,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e.g. 3.5.</a:t>
            </a:r>
          </a:p>
          <a:p>
            <a:pPr defTabSz="0">
              <a:spcBef>
                <a:spcPts val="300"/>
              </a:spcBef>
              <a:buClr>
                <a:srgbClr val="000000"/>
              </a:buClr>
              <a:tabLst>
                <a:tab pos="0" algn="l"/>
              </a:tabLst>
              <a:defRPr/>
            </a:pPr>
            <a:r>
              <a:rPr lang="en-US" altLang="de-DE" sz="1100" b="1" dirty="0">
                <a:latin typeface="Arial" charset="0"/>
                <a:cs typeface="+mn-cs"/>
              </a:rPr>
              <a:t>Percentages</a:t>
            </a:r>
          </a:p>
          <a:p>
            <a:pPr defTabSz="0">
              <a:spcBef>
                <a:spcPts val="0"/>
              </a:spcBef>
              <a:buClr>
                <a:srgbClr val="000000"/>
              </a:buClr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Use percent sign without a space, e.g. 50%.</a:t>
            </a:r>
          </a:p>
          <a:p>
            <a:pPr defTabSz="0">
              <a:spcBef>
                <a:spcPts val="300"/>
              </a:spcBef>
              <a:buClr>
                <a:srgbClr val="000000"/>
              </a:buClr>
              <a:tabLst>
                <a:tab pos="0" algn="l"/>
              </a:tabLst>
              <a:defRPr/>
            </a:pPr>
            <a:r>
              <a:rPr lang="en-US" altLang="de-DE" sz="1100" b="1" dirty="0">
                <a:latin typeface="Arial" charset="0"/>
                <a:cs typeface="+mn-cs"/>
              </a:rPr>
              <a:t>Quantities</a:t>
            </a:r>
          </a:p>
          <a:p>
            <a:pPr defTabSz="0">
              <a:spcBef>
                <a:spcPts val="0"/>
              </a:spcBef>
              <a:buClr>
                <a:srgbClr val="000000"/>
              </a:buClr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Add space between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number and unit, e.g.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20 V.</a:t>
            </a:r>
          </a:p>
          <a:p>
            <a:pPr defTabSz="0">
              <a:spcBef>
                <a:spcPts val="300"/>
              </a:spcBef>
              <a:buClr>
                <a:srgbClr val="000000"/>
              </a:buClr>
              <a:tabLst>
                <a:tab pos="0" algn="l"/>
              </a:tabLst>
              <a:defRPr/>
            </a:pPr>
            <a:r>
              <a:rPr lang="en-US" altLang="de-DE" sz="1100" b="1" dirty="0">
                <a:latin typeface="Arial" charset="0"/>
                <a:cs typeface="+mn-cs"/>
              </a:rPr>
              <a:t>Headlines and chart contents</a:t>
            </a:r>
          </a:p>
          <a:p>
            <a:pPr defTabSz="0">
              <a:spcBef>
                <a:spcPts val="0"/>
              </a:spcBef>
              <a:buClr>
                <a:srgbClr val="000000"/>
              </a:buClr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Capitalize only the first word.</a:t>
            </a:r>
          </a:p>
          <a:p>
            <a:pPr defTabSz="0">
              <a:spcBef>
                <a:spcPts val="300"/>
              </a:spcBef>
              <a:buClr>
                <a:srgbClr val="000000"/>
              </a:buClr>
              <a:tabLst>
                <a:tab pos="0" algn="l"/>
              </a:tabLst>
              <a:defRPr/>
            </a:pPr>
            <a:r>
              <a:rPr lang="en-US" altLang="de-DE" sz="1100" b="1" dirty="0">
                <a:latin typeface="Arial" charset="0"/>
                <a:cs typeface="+mn-cs"/>
              </a:rPr>
              <a:t>Dimensions</a:t>
            </a:r>
          </a:p>
          <a:p>
            <a:pPr defTabSz="0">
              <a:spcBef>
                <a:spcPts val="0"/>
              </a:spcBef>
              <a:buClr>
                <a:srgbClr val="000000"/>
              </a:buClr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Add spaces between numbers and multiplication signs,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e.g. 2 x 3 x 4 mm³.</a:t>
            </a:r>
          </a:p>
          <a:p>
            <a:pPr defTabSz="0">
              <a:spcBef>
                <a:spcPts val="300"/>
              </a:spcBef>
              <a:buClr>
                <a:srgbClr val="000000"/>
              </a:buClr>
              <a:tabLst>
                <a:tab pos="0" algn="l"/>
              </a:tabLst>
              <a:defRPr/>
            </a:pPr>
            <a:r>
              <a:rPr lang="en-US" altLang="de-DE" sz="1100" b="1" dirty="0">
                <a:latin typeface="Arial" charset="0"/>
                <a:cs typeface="+mn-cs"/>
              </a:rPr>
              <a:t>Animation</a:t>
            </a:r>
          </a:p>
          <a:p>
            <a:pPr defTabSz="0">
              <a:spcBef>
                <a:spcPts val="0"/>
              </a:spcBef>
              <a:buClr>
                <a:srgbClr val="000000"/>
              </a:buClr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Wipe from left to right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at medium speed.</a:t>
            </a:r>
          </a:p>
        </p:txBody>
      </p:sp>
      <p:sp>
        <p:nvSpPr>
          <p:cNvPr id="3" name="Rechteck 17">
            <a:extLst>
              <a:ext uri="{FF2B5EF4-FFF2-40B4-BE49-F238E27FC236}">
                <a16:creationId xmlns:a16="http://schemas.microsoft.com/office/drawing/2014/main" id="{D5B017F3-AAB7-54B1-BB83-5B97DB4B1916}"/>
              </a:ext>
            </a:extLst>
          </p:cNvPr>
          <p:cNvSpPr/>
          <p:nvPr userDrawn="1"/>
        </p:nvSpPr>
        <p:spPr>
          <a:xfrm>
            <a:off x="12528550" y="9525"/>
            <a:ext cx="2257425" cy="56276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36000" rIns="72000" bIns="36000">
            <a:spAutoFit/>
          </a:bodyPr>
          <a:lstStyle/>
          <a:p>
            <a:pPr defTabSz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de-DE" sz="1100" b="1" dirty="0">
                <a:solidFill>
                  <a:schemeClr val="accent6">
                    <a:lumMod val="75000"/>
                  </a:schemeClr>
                </a:solidFill>
                <a:latin typeface="Arial" charset="0"/>
                <a:cs typeface="+mn-cs"/>
              </a:rPr>
              <a:t>HANDLING NOTES</a:t>
            </a:r>
            <a:endParaRPr lang="en-US" altLang="de-DE" sz="1100" b="1" dirty="0">
              <a:latin typeface="Arial" charset="0"/>
              <a:cs typeface="+mn-cs"/>
            </a:endParaRPr>
          </a:p>
          <a:p>
            <a:pPr defTabSz="0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tabLst>
                <a:tab pos="0" algn="l"/>
              </a:tabLst>
              <a:defRPr/>
            </a:pPr>
            <a:r>
              <a:rPr lang="en-US" altLang="de-DE" sz="1100" b="1" u="sng" dirty="0">
                <a:latin typeface="Arial" charset="0"/>
                <a:cs typeface="+mn-cs"/>
              </a:rPr>
              <a:t>TYPOGRAPHY</a:t>
            </a:r>
          </a:p>
          <a:p>
            <a:pPr marL="180000" indent="-180000" defTabSz="0">
              <a:spcBef>
                <a:spcPts val="30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b="1" dirty="0">
                <a:latin typeface="Arial" charset="0"/>
                <a:cs typeface="+mn-cs"/>
              </a:rPr>
              <a:t>TDK Blue</a:t>
            </a:r>
            <a:br>
              <a:rPr lang="en-US" altLang="de-DE" sz="1100" b="1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RGB 0/70/173.</a:t>
            </a:r>
          </a:p>
          <a:p>
            <a:pPr marL="92075" indent="-92075" defTabSz="0">
              <a:spcBef>
                <a:spcPts val="300"/>
              </a:spcBef>
              <a:buClr>
                <a:schemeClr val="accent6"/>
              </a:buClr>
              <a:tabLst>
                <a:tab pos="0" algn="l"/>
              </a:tabLst>
              <a:defRPr/>
            </a:pPr>
            <a:r>
              <a:rPr lang="en-US" altLang="de-DE" sz="1100" b="1" dirty="0">
                <a:latin typeface="Arial" charset="0"/>
                <a:cs typeface="+mn-cs"/>
              </a:rPr>
              <a:t>Font and font sizes</a:t>
            </a:r>
          </a:p>
          <a:p>
            <a:pPr marL="180975" indent="-180975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Font color black.</a:t>
            </a:r>
          </a:p>
          <a:p>
            <a:pPr marL="180975" indent="-180975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Headline Arial bold,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26 point, black.</a:t>
            </a:r>
          </a:p>
          <a:p>
            <a:pPr marL="180975" indent="-180975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Chart content Arial (Arial Narrow, if necessary),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as a rule: 14 point, black.</a:t>
            </a:r>
          </a:p>
          <a:p>
            <a:pPr marL="180975" indent="-180975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Captions Arial Narrow,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as a rule: 12 point, black.</a:t>
            </a:r>
          </a:p>
          <a:p>
            <a:pPr marL="180975" indent="-180975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Not more than 3 point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sizes in one chart. </a:t>
            </a:r>
          </a:p>
          <a:p>
            <a:pPr defTabSz="0">
              <a:spcBef>
                <a:spcPts val="300"/>
              </a:spcBef>
              <a:buClr>
                <a:schemeClr val="accent6"/>
              </a:buClr>
              <a:tabLst>
                <a:tab pos="0" algn="l"/>
              </a:tabLst>
              <a:defRPr/>
            </a:pPr>
            <a:r>
              <a:rPr lang="en-US" altLang="de-DE" sz="1100" b="1" dirty="0">
                <a:latin typeface="Arial" charset="0"/>
                <a:cs typeface="+mn-cs"/>
              </a:rPr>
              <a:t>Enumerations</a:t>
            </a:r>
            <a:endParaRPr lang="en-US" altLang="de-DE" sz="1100" dirty="0">
              <a:latin typeface="Arial" charset="0"/>
              <a:cs typeface="+mn-cs"/>
            </a:endParaRPr>
          </a:p>
          <a:p>
            <a:pPr marL="180000" indent="-180000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First level </a:t>
            </a:r>
            <a:r>
              <a:rPr lang="en-US" altLang="de-DE" sz="1100" dirty="0">
                <a:solidFill>
                  <a:schemeClr val="accent6"/>
                </a:solidFill>
                <a:latin typeface="Arial"/>
                <a:cs typeface="Arial"/>
              </a:rPr>
              <a:t>●</a:t>
            </a:r>
            <a:r>
              <a:rPr lang="en-US" altLang="de-DE" sz="1100" dirty="0">
                <a:latin typeface="Arial"/>
                <a:cs typeface="Arial"/>
              </a:rPr>
              <a:t> (</a:t>
            </a:r>
            <a:r>
              <a:rPr lang="en-US" altLang="de-DE" sz="1100" i="1" dirty="0">
                <a:latin typeface="Arial"/>
                <a:cs typeface="Arial"/>
              </a:rPr>
              <a:t>Normal Text</a:t>
            </a:r>
            <a:r>
              <a:rPr lang="en-US" altLang="de-DE" sz="1100" dirty="0">
                <a:latin typeface="Arial"/>
                <a:cs typeface="Arial"/>
              </a:rPr>
              <a:t>, symbol </a:t>
            </a:r>
            <a:r>
              <a:rPr lang="en-US" altLang="de-DE" sz="1100" i="1" dirty="0">
                <a:latin typeface="Arial"/>
                <a:cs typeface="Arial"/>
              </a:rPr>
              <a:t>Black Circle</a:t>
            </a:r>
            <a:r>
              <a:rPr lang="en-US" altLang="de-DE" sz="1100" dirty="0">
                <a:latin typeface="Arial"/>
                <a:cs typeface="Arial"/>
              </a:rPr>
              <a:t>) orange RGB 247/150/70 or in the font color (black).</a:t>
            </a:r>
          </a:p>
          <a:p>
            <a:pPr marL="180000" indent="-180000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/>
                <a:cs typeface="Arial"/>
              </a:rPr>
              <a:t>Second level ¬ (</a:t>
            </a:r>
            <a:r>
              <a:rPr lang="en-US" altLang="de-DE" sz="1100" i="1" dirty="0">
                <a:latin typeface="Arial"/>
                <a:cs typeface="Arial"/>
              </a:rPr>
              <a:t>Normal Text</a:t>
            </a:r>
            <a:r>
              <a:rPr lang="en-US" altLang="de-DE" sz="1100" dirty="0">
                <a:latin typeface="Arial"/>
                <a:cs typeface="Arial"/>
              </a:rPr>
              <a:t>, symbol </a:t>
            </a:r>
            <a:r>
              <a:rPr lang="en-US" altLang="de-DE" sz="1100" i="1" dirty="0">
                <a:latin typeface="Arial"/>
                <a:cs typeface="Arial"/>
              </a:rPr>
              <a:t>Not Sign</a:t>
            </a:r>
            <a:r>
              <a:rPr lang="en-US" altLang="de-DE" sz="1100" dirty="0">
                <a:latin typeface="Arial"/>
                <a:cs typeface="Arial"/>
              </a:rPr>
              <a:t>) in black.</a:t>
            </a:r>
          </a:p>
          <a:p>
            <a:pPr marL="180000" indent="-180000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/>
                <a:cs typeface="Arial"/>
              </a:rPr>
              <a:t>Third level ○ (</a:t>
            </a:r>
            <a:r>
              <a:rPr lang="en-US" altLang="de-DE" sz="1100" i="1" dirty="0">
                <a:latin typeface="Arial"/>
                <a:cs typeface="Arial"/>
              </a:rPr>
              <a:t>Normal Text</a:t>
            </a:r>
            <a:r>
              <a:rPr lang="en-US" altLang="de-DE" sz="1100" dirty="0">
                <a:latin typeface="Arial"/>
                <a:cs typeface="Arial"/>
              </a:rPr>
              <a:t>, symbol </a:t>
            </a:r>
            <a:r>
              <a:rPr lang="en-US" altLang="de-DE" sz="1100" i="1" dirty="0">
                <a:latin typeface="Arial"/>
                <a:cs typeface="Arial"/>
              </a:rPr>
              <a:t>White Circle</a:t>
            </a:r>
            <a:r>
              <a:rPr lang="en-US" altLang="de-DE" sz="1100" dirty="0">
                <a:latin typeface="Arial"/>
                <a:cs typeface="Arial"/>
              </a:rPr>
              <a:t>) in black.</a:t>
            </a:r>
          </a:p>
          <a:p>
            <a:pPr marL="180000" indent="-180000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100% of the font size.</a:t>
            </a:r>
          </a:p>
          <a:p>
            <a:pPr defTabSz="0">
              <a:spcBef>
                <a:spcPts val="300"/>
              </a:spcBef>
              <a:defRPr/>
            </a:pPr>
            <a:r>
              <a:rPr lang="en-US" altLang="de-DE" sz="1100" b="1" dirty="0">
                <a:latin typeface="Arial" charset="0"/>
                <a:cs typeface="+mn-cs"/>
              </a:rPr>
              <a:t>Bottom line </a:t>
            </a:r>
            <a:r>
              <a:rPr lang="en-US" altLang="de-DE" sz="1100" dirty="0">
                <a:latin typeface="Arial" charset="0"/>
                <a:cs typeface="+mn-cs"/>
              </a:rPr>
              <a:t>(Master)</a:t>
            </a:r>
          </a:p>
          <a:p>
            <a:pPr defTabSz="0">
              <a:spcBef>
                <a:spcPts val="0"/>
              </a:spcBef>
              <a:defRPr/>
            </a:pPr>
            <a:r>
              <a:rPr lang="en-US" altLang="de-DE" sz="1100" dirty="0">
                <a:latin typeface="Arial" charset="0"/>
                <a:cs typeface="+mn-cs"/>
              </a:rPr>
              <a:t>Don’t forget to fill in the presentation topic (left side) </a:t>
            </a:r>
          </a:p>
          <a:p>
            <a:pPr defTabSz="0">
              <a:spcBef>
                <a:spcPts val="0"/>
              </a:spcBef>
              <a:defRPr/>
            </a:pPr>
            <a:r>
              <a:rPr lang="en-US" altLang="de-DE" sz="1100" dirty="0">
                <a:latin typeface="Arial" charset="0"/>
                <a:cs typeface="+mn-cs"/>
              </a:rPr>
              <a:t>and the editors notes (right side).</a:t>
            </a:r>
          </a:p>
          <a:p>
            <a:pPr defTabSz="0">
              <a:spcBef>
                <a:spcPts val="300"/>
              </a:spcBef>
              <a:defRPr/>
            </a:pPr>
            <a:r>
              <a:rPr lang="en-US" altLang="de-DE" sz="1100" b="1" dirty="0">
                <a:latin typeface="Arial" charset="0"/>
                <a:cs typeface="+mn-cs"/>
              </a:rPr>
              <a:t>Colors</a:t>
            </a:r>
          </a:p>
          <a:p>
            <a:pPr defTabSz="0">
              <a:spcBef>
                <a:spcPts val="0"/>
              </a:spcBef>
              <a:defRPr/>
            </a:pPr>
            <a:r>
              <a:rPr lang="en-US" altLang="de-DE" sz="1100" dirty="0">
                <a:latin typeface="Arial" charset="0"/>
                <a:cs typeface="+mn-cs"/>
              </a:rPr>
              <a:t>Use the predefined design colors.</a:t>
            </a:r>
          </a:p>
        </p:txBody>
      </p:sp>
      <p:sp>
        <p:nvSpPr>
          <p:cNvPr id="4" name="Text Box 272">
            <a:extLst>
              <a:ext uri="{FF2B5EF4-FFF2-40B4-BE49-F238E27FC236}">
                <a16:creationId xmlns:a16="http://schemas.microsoft.com/office/drawing/2014/main" id="{34EFA1F3-35DF-EE43-70AE-7C73EC75C57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4313" y="-220663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5" name="Text Box 278">
            <a:extLst>
              <a:ext uri="{FF2B5EF4-FFF2-40B4-BE49-F238E27FC236}">
                <a16:creationId xmlns:a16="http://schemas.microsoft.com/office/drawing/2014/main" id="{6EECFC2E-63D4-9778-E834-9C88C98D3B6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95988" y="6927850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0,00</a:t>
            </a:r>
          </a:p>
        </p:txBody>
      </p:sp>
      <p:sp>
        <p:nvSpPr>
          <p:cNvPr id="6" name="Text Box 279">
            <a:extLst>
              <a:ext uri="{FF2B5EF4-FFF2-40B4-BE49-F238E27FC236}">
                <a16:creationId xmlns:a16="http://schemas.microsoft.com/office/drawing/2014/main" id="{56ABB75A-AECA-D801-90FF-BD0D329558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927850"/>
            <a:ext cx="249238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7" name="Text Box 281">
            <a:extLst>
              <a:ext uri="{FF2B5EF4-FFF2-40B4-BE49-F238E27FC236}">
                <a16:creationId xmlns:a16="http://schemas.microsoft.com/office/drawing/2014/main" id="{4D0BA303-C8F8-D738-85E9-2C565F8EC7C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4313" y="6927850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8" name="Text Box 284">
            <a:extLst>
              <a:ext uri="{FF2B5EF4-FFF2-40B4-BE49-F238E27FC236}">
                <a16:creationId xmlns:a16="http://schemas.microsoft.com/office/drawing/2014/main" id="{449C88FB-86FA-F5CF-F1B0-E57061E13A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-220663"/>
            <a:ext cx="249238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9" name="Text Box 285">
            <a:extLst>
              <a:ext uri="{FF2B5EF4-FFF2-40B4-BE49-F238E27FC236}">
                <a16:creationId xmlns:a16="http://schemas.microsoft.com/office/drawing/2014/main" id="{DE699574-443E-9C50-6F60-7DAD27BCB5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95988" y="-220663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0,00</a:t>
            </a:r>
          </a:p>
        </p:txBody>
      </p:sp>
      <p:sp>
        <p:nvSpPr>
          <p:cNvPr id="10" name="Text Box 286">
            <a:extLst>
              <a:ext uri="{FF2B5EF4-FFF2-40B4-BE49-F238E27FC236}">
                <a16:creationId xmlns:a16="http://schemas.microsoft.com/office/drawing/2014/main" id="{0A131D29-CF32-7A21-E08B-BAF40799C0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8763" y="6245225"/>
            <a:ext cx="177800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sp>
        <p:nvSpPr>
          <p:cNvPr id="11" name="Text Box 291">
            <a:extLst>
              <a:ext uri="{FF2B5EF4-FFF2-40B4-BE49-F238E27FC236}">
                <a16:creationId xmlns:a16="http://schemas.microsoft.com/office/drawing/2014/main" id="{EA73EF67-2D3C-16E4-41C0-3B3332C0890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8763" y="119221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6,0</a:t>
            </a:r>
          </a:p>
        </p:txBody>
      </p:sp>
      <p:sp>
        <p:nvSpPr>
          <p:cNvPr id="12" name="Text Box 286">
            <a:extLst>
              <a:ext uri="{FF2B5EF4-FFF2-40B4-BE49-F238E27FC236}">
                <a16:creationId xmlns:a16="http://schemas.microsoft.com/office/drawing/2014/main" id="{55904FDB-41BD-3D67-F64E-B4DF7A91B0B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276138" y="6245225"/>
            <a:ext cx="177800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sp>
        <p:nvSpPr>
          <p:cNvPr id="14" name="Text Box 291">
            <a:extLst>
              <a:ext uri="{FF2B5EF4-FFF2-40B4-BE49-F238E27FC236}">
                <a16:creationId xmlns:a16="http://schemas.microsoft.com/office/drawing/2014/main" id="{79115C47-C4D5-E4B8-93FE-252B3BCEEF3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276138" y="119221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6,0</a:t>
            </a:r>
          </a:p>
        </p:txBody>
      </p:sp>
      <p:sp>
        <p:nvSpPr>
          <p:cNvPr id="15" name="Text Box 280">
            <a:extLst>
              <a:ext uri="{FF2B5EF4-FFF2-40B4-BE49-F238E27FC236}">
                <a16:creationId xmlns:a16="http://schemas.microsoft.com/office/drawing/2014/main" id="{4E94F41A-752D-71C5-694E-8A7534FD193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8763" y="46196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sp>
        <p:nvSpPr>
          <p:cNvPr id="16" name="Text Box 280">
            <a:extLst>
              <a:ext uri="{FF2B5EF4-FFF2-40B4-BE49-F238E27FC236}">
                <a16:creationId xmlns:a16="http://schemas.microsoft.com/office/drawing/2014/main" id="{CFD02F1D-64E7-0B6A-FCAC-806DB8D61CE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276138" y="46196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pic>
        <p:nvPicPr>
          <p:cNvPr id="17" name="Bild 19" descr="TDK_Attracting_Tomorrow_klein_with_clear_zone_RGB.png">
            <a:extLst>
              <a:ext uri="{FF2B5EF4-FFF2-40B4-BE49-F238E27FC236}">
                <a16:creationId xmlns:a16="http://schemas.microsoft.com/office/drawing/2014/main" id="{C9D6AA6E-FF35-C59A-7C52-D068003E92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775" y="900113"/>
            <a:ext cx="5741988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09574" y="2198078"/>
            <a:ext cx="11377613" cy="1325929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7" name="Textplatzhalter 46"/>
          <p:cNvSpPr>
            <a:spLocks noGrp="1"/>
          </p:cNvSpPr>
          <p:nvPr>
            <p:ph type="body" sz="quarter" idx="11"/>
          </p:nvPr>
        </p:nvSpPr>
        <p:spPr>
          <a:xfrm>
            <a:off x="409575" y="3839918"/>
            <a:ext cx="11377613" cy="702774"/>
          </a:xfrm>
          <a:prstGeom prst="rect">
            <a:avLst/>
          </a:prstGeom>
        </p:spPr>
        <p:txBody>
          <a:bodyPr vert="horz" lIns="0" tIns="0" rIns="0" bIns="0"/>
          <a:lstStyle>
            <a:lvl1pPr>
              <a:defRPr sz="2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878587"/>
      </p:ext>
    </p:extLst>
  </p:cSld>
  <p:clrMapOvr>
    <a:masterClrMapping/>
  </p:clrMapOvr>
  <p:transition advClick="0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85">
            <a:extLst>
              <a:ext uri="{FF2B5EF4-FFF2-40B4-BE49-F238E27FC236}">
                <a16:creationId xmlns:a16="http://schemas.microsoft.com/office/drawing/2014/main" id="{4E4BD398-D427-8311-F8BD-F0F220785D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91475" y="-228600"/>
            <a:ext cx="24765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5,60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09575" y="208284"/>
            <a:ext cx="7699049" cy="800219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409574" y="1276661"/>
            <a:ext cx="11377613" cy="5032064"/>
          </a:xfrm>
          <a:prstGeom prst="rect">
            <a:avLst/>
          </a:prstGeom>
        </p:spPr>
        <p:txBody>
          <a:bodyPr vert="horz" lIns="0" tIns="0" rIns="0" bIns="0"/>
          <a:lstStyle>
            <a:lvl1pPr>
              <a:defRPr sz="1400"/>
            </a:lvl1pPr>
            <a:lvl2pPr>
              <a:buClr>
                <a:schemeClr val="accent6">
                  <a:lumMod val="75000"/>
                </a:schemeClr>
              </a:buClr>
              <a:defRPr sz="1400"/>
            </a:lvl2pPr>
            <a:lvl3pPr marL="358775" indent="-179388">
              <a:buFont typeface="Lucida Grande"/>
              <a:buChar char="¬"/>
              <a:defRPr sz="1400"/>
            </a:lvl3pPr>
            <a:lvl4pPr>
              <a:defRPr sz="1400"/>
            </a:lvl4pPr>
            <a:lvl5pPr marL="712788" indent="-176213"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4618239"/>
      </p:ext>
    </p:extLst>
  </p:cSld>
  <p:clrMapOvr>
    <a:masterClrMapping/>
  </p:clrMapOvr>
  <p:transition advClick="0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72">
            <a:extLst>
              <a:ext uri="{FF2B5EF4-FFF2-40B4-BE49-F238E27FC236}">
                <a16:creationId xmlns:a16="http://schemas.microsoft.com/office/drawing/2014/main" id="{6EB249BF-7027-B249-5EC7-1F362B0BBAE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4313" y="-220663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3" name="Text Box 278">
            <a:extLst>
              <a:ext uri="{FF2B5EF4-FFF2-40B4-BE49-F238E27FC236}">
                <a16:creationId xmlns:a16="http://schemas.microsoft.com/office/drawing/2014/main" id="{716E8B39-2F16-2A16-C8E5-3D58CE47D4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95988" y="6927850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0,00</a:t>
            </a:r>
          </a:p>
        </p:txBody>
      </p:sp>
      <p:sp>
        <p:nvSpPr>
          <p:cNvPr id="4" name="Text Box 279">
            <a:extLst>
              <a:ext uri="{FF2B5EF4-FFF2-40B4-BE49-F238E27FC236}">
                <a16:creationId xmlns:a16="http://schemas.microsoft.com/office/drawing/2014/main" id="{B8E76565-EABD-8F1F-EB00-C1AB880CAEC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927850"/>
            <a:ext cx="249238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5" name="Text Box 281">
            <a:extLst>
              <a:ext uri="{FF2B5EF4-FFF2-40B4-BE49-F238E27FC236}">
                <a16:creationId xmlns:a16="http://schemas.microsoft.com/office/drawing/2014/main" id="{4901DF8D-7C8D-27A0-D964-077974EF8CD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4313" y="6927850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6" name="Text Box 284">
            <a:extLst>
              <a:ext uri="{FF2B5EF4-FFF2-40B4-BE49-F238E27FC236}">
                <a16:creationId xmlns:a16="http://schemas.microsoft.com/office/drawing/2014/main" id="{C3AF3821-5F22-0F3D-6439-E0EFDDD2891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-220663"/>
            <a:ext cx="249238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7" name="Text Box 285">
            <a:extLst>
              <a:ext uri="{FF2B5EF4-FFF2-40B4-BE49-F238E27FC236}">
                <a16:creationId xmlns:a16="http://schemas.microsoft.com/office/drawing/2014/main" id="{B207A9C9-BBB2-91CF-B2F9-AEC33EC9185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95988" y="-220663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0,00</a:t>
            </a:r>
          </a:p>
        </p:txBody>
      </p:sp>
      <p:sp>
        <p:nvSpPr>
          <p:cNvPr id="8" name="Text Box 286">
            <a:extLst>
              <a:ext uri="{FF2B5EF4-FFF2-40B4-BE49-F238E27FC236}">
                <a16:creationId xmlns:a16="http://schemas.microsoft.com/office/drawing/2014/main" id="{563B1392-FC92-137C-46FF-46B7E7616F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8763" y="6245225"/>
            <a:ext cx="177800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sp>
        <p:nvSpPr>
          <p:cNvPr id="9" name="Text Box 291">
            <a:extLst>
              <a:ext uri="{FF2B5EF4-FFF2-40B4-BE49-F238E27FC236}">
                <a16:creationId xmlns:a16="http://schemas.microsoft.com/office/drawing/2014/main" id="{246051CA-A7F7-704E-E74E-9A9CD311E8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8763" y="119221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6,0</a:t>
            </a:r>
          </a:p>
        </p:txBody>
      </p:sp>
      <p:sp>
        <p:nvSpPr>
          <p:cNvPr id="10" name="Text Box 280">
            <a:extLst>
              <a:ext uri="{FF2B5EF4-FFF2-40B4-BE49-F238E27FC236}">
                <a16:creationId xmlns:a16="http://schemas.microsoft.com/office/drawing/2014/main" id="{5CB89FC2-CE33-AED7-2662-B8D0DFD3CD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8763" y="45561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sp>
        <p:nvSpPr>
          <p:cNvPr id="11" name="Text Box 286">
            <a:extLst>
              <a:ext uri="{FF2B5EF4-FFF2-40B4-BE49-F238E27FC236}">
                <a16:creationId xmlns:a16="http://schemas.microsoft.com/office/drawing/2014/main" id="{26AB70E6-C327-D2F4-7C5D-F2D0DC94CEB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276138" y="6245225"/>
            <a:ext cx="177800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sp>
        <p:nvSpPr>
          <p:cNvPr id="12" name="Text Box 291">
            <a:extLst>
              <a:ext uri="{FF2B5EF4-FFF2-40B4-BE49-F238E27FC236}">
                <a16:creationId xmlns:a16="http://schemas.microsoft.com/office/drawing/2014/main" id="{2289DD82-0288-889B-9EB4-234EB04D9E7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276138" y="119221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6,0</a:t>
            </a:r>
          </a:p>
        </p:txBody>
      </p:sp>
      <p:sp>
        <p:nvSpPr>
          <p:cNvPr id="13" name="Text Box 280">
            <a:extLst>
              <a:ext uri="{FF2B5EF4-FFF2-40B4-BE49-F238E27FC236}">
                <a16:creationId xmlns:a16="http://schemas.microsoft.com/office/drawing/2014/main" id="{E8F6175A-97DC-FC46-7666-A94A83081B1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276138" y="45561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F03CA4C6-5881-2095-EAEC-FCFFF948F04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09575" y="6124575"/>
            <a:ext cx="11377613" cy="21431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>
            <a:spAutoFit/>
          </a:bodyPr>
          <a:lstStyle>
            <a:lvl1pPr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altLang="de-DE" sz="1400" b="1" dirty="0">
                <a:cs typeface="+mn-cs"/>
              </a:rPr>
              <a:t>www.global.tdk.com • www.epcos.com</a:t>
            </a:r>
            <a:endParaRPr lang="en-US" altLang="de-DE" sz="1400" b="1" dirty="0">
              <a:cs typeface="+mn-cs"/>
              <a:sym typeface="Symbol" pitchFamily="18" charset="2"/>
            </a:endParaRPr>
          </a:p>
        </p:txBody>
      </p:sp>
      <p:pic>
        <p:nvPicPr>
          <p:cNvPr id="15" name="Picture 7" descr="TDK CI Mark_blue_RGB_highres">
            <a:extLst>
              <a:ext uri="{FF2B5EF4-FFF2-40B4-BE49-F238E27FC236}">
                <a16:creationId xmlns:a16="http://schemas.microsoft.com/office/drawing/2014/main" id="{B02B0424-085A-30FE-C10E-033570ACF9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8" y="2879725"/>
            <a:ext cx="26797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465958"/>
      </p:ext>
    </p:extLst>
  </p:cSld>
  <p:clrMapOvr>
    <a:masterClrMapping/>
  </p:clrMapOvr>
  <p:transition advClick="0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244">
            <a:extLst>
              <a:ext uri="{FF2B5EF4-FFF2-40B4-BE49-F238E27FC236}">
                <a16:creationId xmlns:a16="http://schemas.microsoft.com/office/drawing/2014/main" id="{8B025B33-B56F-3CBE-6662-2F9D4A7BD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13" y="6553200"/>
            <a:ext cx="840898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charset="0"/>
              </a:rPr>
              <a:t>Internship presentation</a:t>
            </a:r>
            <a:endParaRPr lang="en-US" altLang="de-DE" sz="1000" dirty="0">
              <a:solidFill>
                <a:schemeClr val="tx1">
                  <a:lumMod val="50000"/>
                  <a:lumOff val="50000"/>
                </a:schemeClr>
              </a:solidFill>
              <a:cs typeface="+mn-cs"/>
            </a:endParaRPr>
          </a:p>
        </p:txBody>
      </p:sp>
      <p:sp>
        <p:nvSpPr>
          <p:cNvPr id="1027" name="Line 266">
            <a:extLst>
              <a:ext uri="{FF2B5EF4-FFF2-40B4-BE49-F238E27FC236}">
                <a16:creationId xmlns:a16="http://schemas.microsoft.com/office/drawing/2014/main" id="{3B06B549-F338-D126-1B37-1595FFACAC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575" y="6454775"/>
            <a:ext cx="11377613" cy="0"/>
          </a:xfrm>
          <a:prstGeom prst="line">
            <a:avLst/>
          </a:prstGeom>
          <a:noFill/>
          <a:ln w="12700">
            <a:solidFill>
              <a:srgbClr val="0046A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1031" name="Text Box 272">
            <a:extLst>
              <a:ext uri="{FF2B5EF4-FFF2-40B4-BE49-F238E27FC236}">
                <a16:creationId xmlns:a16="http://schemas.microsoft.com/office/drawing/2014/main" id="{99EF744F-DE6A-6321-EF01-E03A01B11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44313" y="-220663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1032" name="Text Box 278">
            <a:extLst>
              <a:ext uri="{FF2B5EF4-FFF2-40B4-BE49-F238E27FC236}">
                <a16:creationId xmlns:a16="http://schemas.microsoft.com/office/drawing/2014/main" id="{49BBE95F-654C-5C47-6B52-298872509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5988" y="6927850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0,00</a:t>
            </a:r>
          </a:p>
        </p:txBody>
      </p:sp>
      <p:sp>
        <p:nvSpPr>
          <p:cNvPr id="1033" name="Text Box 279">
            <a:extLst>
              <a:ext uri="{FF2B5EF4-FFF2-40B4-BE49-F238E27FC236}">
                <a16:creationId xmlns:a16="http://schemas.microsoft.com/office/drawing/2014/main" id="{1AAFBFC3-8EEC-0695-BDF5-6F4C05C64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6927850"/>
            <a:ext cx="249238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1035" name="Text Box 281">
            <a:extLst>
              <a:ext uri="{FF2B5EF4-FFF2-40B4-BE49-F238E27FC236}">
                <a16:creationId xmlns:a16="http://schemas.microsoft.com/office/drawing/2014/main" id="{6F803F02-F60A-F7F8-5546-05FA4E20A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44313" y="6927850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1036" name="Text Box 284">
            <a:extLst>
              <a:ext uri="{FF2B5EF4-FFF2-40B4-BE49-F238E27FC236}">
                <a16:creationId xmlns:a16="http://schemas.microsoft.com/office/drawing/2014/main" id="{7A014480-2FC2-B4C3-DB6C-B91B8C2EA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-220663"/>
            <a:ext cx="249238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1037" name="Text Box 285">
            <a:extLst>
              <a:ext uri="{FF2B5EF4-FFF2-40B4-BE49-F238E27FC236}">
                <a16:creationId xmlns:a16="http://schemas.microsoft.com/office/drawing/2014/main" id="{4EED27E9-2A55-FD63-978D-8B749F05F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5988" y="-220663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0,00</a:t>
            </a:r>
          </a:p>
        </p:txBody>
      </p:sp>
      <p:sp>
        <p:nvSpPr>
          <p:cNvPr id="1038" name="Text Box 286">
            <a:extLst>
              <a:ext uri="{FF2B5EF4-FFF2-40B4-BE49-F238E27FC236}">
                <a16:creationId xmlns:a16="http://schemas.microsoft.com/office/drawing/2014/main" id="{3F1E8CCF-D679-75E8-823E-8A71FD217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8763" y="6245225"/>
            <a:ext cx="177800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sp>
        <p:nvSpPr>
          <p:cNvPr id="1039" name="Text Box 291">
            <a:extLst>
              <a:ext uri="{FF2B5EF4-FFF2-40B4-BE49-F238E27FC236}">
                <a16:creationId xmlns:a16="http://schemas.microsoft.com/office/drawing/2014/main" id="{48D6571C-3A89-A38C-76FE-684186232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8763" y="119221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6,0</a:t>
            </a:r>
          </a:p>
        </p:txBody>
      </p:sp>
      <p:sp>
        <p:nvSpPr>
          <p:cNvPr id="1041" name="Text Box 304">
            <a:extLst>
              <a:ext uri="{FF2B5EF4-FFF2-40B4-BE49-F238E27FC236}">
                <a16:creationId xmlns:a16="http://schemas.microsoft.com/office/drawing/2014/main" id="{288E5681-C071-8DDC-5A3D-08E5B95FD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6600" y="6503988"/>
            <a:ext cx="3430588" cy="24765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de-DE" sz="800" dirty="0">
                <a:solidFill>
                  <a:srgbClr val="7F7F7F"/>
                </a:solidFill>
              </a:rPr>
              <a:t>© </a:t>
            </a:r>
            <a:r>
              <a:rPr lang="en-US" altLang="de-DE" sz="800" b="1" dirty="0">
                <a:solidFill>
                  <a:srgbClr val="7F7F7F"/>
                </a:solidFill>
              </a:rPr>
              <a:t>PT TDK ELECTRONICS INDONESIA </a:t>
            </a:r>
            <a:r>
              <a:rPr lang="en-US" altLang="de-DE" sz="800" dirty="0">
                <a:solidFill>
                  <a:srgbClr val="7F7F7F"/>
                </a:solidFill>
              </a:rPr>
              <a:t> </a:t>
            </a:r>
            <a:r>
              <a:rPr lang="en-US" altLang="de-DE" sz="800" dirty="0">
                <a:solidFill>
                  <a:srgbClr val="7F7F7F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</a:t>
            </a:r>
            <a:r>
              <a:rPr lang="en-US" altLang="de-DE" sz="800" dirty="0">
                <a:solidFill>
                  <a:srgbClr val="7F7F7F"/>
                </a:solidFill>
              </a:rPr>
              <a:t> 2022</a:t>
            </a:r>
          </a:p>
          <a:p>
            <a:pPr algn="r" eaLnBrk="1" hangingPunct="1">
              <a:defRPr/>
            </a:pPr>
            <a:r>
              <a:rPr lang="en-US" altLang="de-DE" sz="800" dirty="0">
                <a:solidFill>
                  <a:srgbClr val="7F7F7F"/>
                </a:solidFill>
              </a:rPr>
              <a:t>BT TPS HR </a:t>
            </a:r>
            <a:r>
              <a:rPr lang="en-US" altLang="de-DE" sz="800" dirty="0">
                <a:solidFill>
                  <a:srgbClr val="7F7F7F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</a:t>
            </a:r>
            <a:r>
              <a:rPr lang="en-US" altLang="de-DE" sz="800" dirty="0">
                <a:solidFill>
                  <a:srgbClr val="7F7F7F"/>
                </a:solidFill>
              </a:rPr>
              <a:t> </a:t>
            </a:r>
          </a:p>
        </p:txBody>
      </p:sp>
      <p:sp>
        <p:nvSpPr>
          <p:cNvPr id="21" name="Text Box 280">
            <a:extLst>
              <a:ext uri="{FF2B5EF4-FFF2-40B4-BE49-F238E27FC236}">
                <a16:creationId xmlns:a16="http://schemas.microsoft.com/office/drawing/2014/main" id="{8A0F5510-0405-C8A5-CA52-2367A9E7E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8763" y="46196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sp>
        <p:nvSpPr>
          <p:cNvPr id="23" name="Text Box 286">
            <a:extLst>
              <a:ext uri="{FF2B5EF4-FFF2-40B4-BE49-F238E27FC236}">
                <a16:creationId xmlns:a16="http://schemas.microsoft.com/office/drawing/2014/main" id="{04014228-0D4F-7210-8BB9-EA0F40228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76138" y="6245225"/>
            <a:ext cx="177800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sp>
        <p:nvSpPr>
          <p:cNvPr id="24" name="Text Box 291">
            <a:extLst>
              <a:ext uri="{FF2B5EF4-FFF2-40B4-BE49-F238E27FC236}">
                <a16:creationId xmlns:a16="http://schemas.microsoft.com/office/drawing/2014/main" id="{3AB28784-D4B2-2BFE-8FEE-9A0BCD4BF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76138" y="119221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6,0</a:t>
            </a:r>
          </a:p>
        </p:txBody>
      </p:sp>
      <p:sp>
        <p:nvSpPr>
          <p:cNvPr id="25" name="Text Box 280">
            <a:extLst>
              <a:ext uri="{FF2B5EF4-FFF2-40B4-BE49-F238E27FC236}">
                <a16:creationId xmlns:a16="http://schemas.microsoft.com/office/drawing/2014/main" id="{C8A143FD-6907-D3F6-A383-D5DEB96A5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76138" y="46196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pic>
        <p:nvPicPr>
          <p:cNvPr id="2" name="Bild 17" descr="TDK_Attracting_Tomorrow_klein_with_clear_zone_RGB.png">
            <a:extLst>
              <a:ext uri="{FF2B5EF4-FFF2-40B4-BE49-F238E27FC236}">
                <a16:creationId xmlns:a16="http://schemas.microsoft.com/office/drawing/2014/main" id="{669C3DD4-FD76-7A58-0ACC-85527BD26F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813" y="296863"/>
            <a:ext cx="3014662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61" r:id="rId1"/>
    <p:sldLayoutId id="2147485062" r:id="rId2"/>
    <p:sldLayoutId id="2147485063" r:id="rId3"/>
  </p:sldLayoutIdLst>
  <p:transition advClick="0">
    <p:wipe dir="r"/>
  </p:transition>
  <p:txStyles>
    <p:titleStyle>
      <a:lvl1pPr algn="l" defTabSz="717550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717550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2pPr>
      <a:lvl3pPr algn="l" defTabSz="717550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3pPr>
      <a:lvl4pPr algn="l" defTabSz="717550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4pPr>
      <a:lvl5pPr algn="l" defTabSz="717550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5pPr>
      <a:lvl6pPr marL="457200" algn="l" defTabSz="717550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6pPr>
      <a:lvl7pPr marL="914400" algn="l" defTabSz="717550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7pPr>
      <a:lvl8pPr marL="1371600" algn="l" defTabSz="717550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8pPr>
      <a:lvl9pPr marL="1828800" algn="l" defTabSz="717550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9pPr>
    </p:titleStyle>
    <p:bodyStyle>
      <a:lvl1pPr algn="l" defTabSz="863600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Font typeface="Symbol" panose="05050102010706020507" pitchFamily="18" charset="2"/>
        <a:defRPr sz="1600">
          <a:solidFill>
            <a:srgbClr val="000000"/>
          </a:solidFill>
          <a:latin typeface="+mn-lt"/>
          <a:ea typeface="+mn-ea"/>
          <a:cs typeface="+mn-cs"/>
        </a:defRPr>
      </a:lvl1pPr>
      <a:lvl2pPr marL="180975" indent="-179388" algn="l" defTabSz="863600" rtl="0" eaLnBrk="0" fontAlgn="base" hangingPunct="0">
        <a:spcBef>
          <a:spcPct val="0"/>
        </a:spcBef>
        <a:spcAft>
          <a:spcPct val="0"/>
        </a:spcAft>
        <a:buClr>
          <a:srgbClr val="F79646"/>
        </a:buClr>
        <a:buFont typeface="Arial" panose="020B0604020202020204" pitchFamily="34" charset="0"/>
        <a:buChar char="●"/>
        <a:defRPr sz="1600">
          <a:solidFill>
            <a:schemeClr val="tx1"/>
          </a:solidFill>
          <a:latin typeface="+mn-lt"/>
        </a:defRPr>
      </a:lvl2pPr>
      <a:lvl3pPr marL="358775" indent="-179388" algn="l" defTabSz="863600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Symbol" panose="05050102010706020507" pitchFamily="18" charset="2"/>
        <a:buChar char="Ø"/>
        <a:defRPr sz="1600">
          <a:solidFill>
            <a:schemeClr val="tx1"/>
          </a:solidFill>
          <a:latin typeface="+mn-lt"/>
        </a:defRPr>
      </a:lvl3pPr>
      <a:lvl4pPr marL="539750" indent="-179388" algn="l" defTabSz="863600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○"/>
        <a:defRPr sz="1600">
          <a:solidFill>
            <a:schemeClr val="tx1"/>
          </a:solidFill>
          <a:latin typeface="+mn-lt"/>
        </a:defRPr>
      </a:lvl4pPr>
      <a:lvl5pPr marL="2706688" indent="-268288" algn="l" defTabSz="8636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</a:defRPr>
      </a:lvl5pPr>
      <a:lvl6pPr marL="3163888" indent="-268288" algn="l" defTabSz="863600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6pPr>
      <a:lvl7pPr marL="3621088" indent="-268288" algn="l" defTabSz="863600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7pPr>
      <a:lvl8pPr marL="4078288" indent="-268288" algn="l" defTabSz="863600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8pPr>
      <a:lvl9pPr marL="4535488" indent="-268288" algn="l" defTabSz="863600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platzhalter 50">
            <a:extLst>
              <a:ext uri="{FF2B5EF4-FFF2-40B4-BE49-F238E27FC236}">
                <a16:creationId xmlns:a16="http://schemas.microsoft.com/office/drawing/2014/main" id="{B756F682-A92A-3CE4-6899-20C041A0D1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 bwMode="auto">
          <a:xfrm>
            <a:off x="8323263" y="5602288"/>
            <a:ext cx="3463925" cy="70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algn="r">
              <a:tabLst>
                <a:tab pos="3314700" algn="l"/>
                <a:tab pos="3857625" algn="l"/>
                <a:tab pos="4572000" algn="l"/>
              </a:tabLst>
            </a:pPr>
            <a:r>
              <a:rPr lang="en-US" altLang="de-DE" sz="1400" b="1" dirty="0">
                <a:cs typeface="Arial" panose="020B0604020202020204" pitchFamily="34" charset="0"/>
              </a:rPr>
              <a:t>PT TDK ELECTRONICS INDONESIA</a:t>
            </a:r>
          </a:p>
          <a:p>
            <a:pPr algn="r">
              <a:tabLst>
                <a:tab pos="3314700" algn="l"/>
                <a:tab pos="3857625" algn="l"/>
                <a:tab pos="4572000" algn="l"/>
              </a:tabLst>
            </a:pPr>
            <a:r>
              <a:rPr lang="en-US" altLang="de-DE" sz="1400" dirty="0">
                <a:cs typeface="Arial" panose="020B0604020202020204" pitchFamily="34" charset="0"/>
              </a:rPr>
              <a:t>TPS </a:t>
            </a:r>
            <a:r>
              <a:rPr lang="en-US" altLang="de-DE" sz="1400" dirty="0"/>
              <a:t>Business Group </a:t>
            </a:r>
            <a:r>
              <a:rPr lang="en-US" altLang="de-DE" sz="1400" dirty="0">
                <a:cs typeface="Arial" panose="020B0604020202020204" pitchFamily="34" charset="0"/>
              </a:rPr>
              <a:t>•</a:t>
            </a:r>
            <a:r>
              <a:rPr lang="en-US" altLang="de-DE" sz="1400" dirty="0"/>
              <a:t> </a:t>
            </a:r>
            <a:r>
              <a:rPr lang="en-US" altLang="de-DE" sz="1400" dirty="0">
                <a:cs typeface="Arial" panose="020B0604020202020204" pitchFamily="34" charset="0"/>
              </a:rPr>
              <a:t>BT TPS HR</a:t>
            </a:r>
            <a:endParaRPr lang="en-US" altLang="de-DE" sz="1400" dirty="0"/>
          </a:p>
          <a:p>
            <a:pPr algn="r">
              <a:tabLst>
                <a:tab pos="3314700" algn="l"/>
                <a:tab pos="3857625" algn="l"/>
                <a:tab pos="4572000" algn="l"/>
              </a:tabLst>
            </a:pPr>
            <a:r>
              <a:rPr lang="en-US" altLang="de-DE" sz="1400" dirty="0" err="1">
                <a:cs typeface="Arial" panose="020B0604020202020204" pitchFamily="34" charset="0"/>
              </a:rPr>
              <a:t>Batam</a:t>
            </a:r>
            <a:r>
              <a:rPr lang="en-US" altLang="de-DE" sz="1400" dirty="0"/>
              <a:t>, Indonesia</a:t>
            </a: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C86124B9-66B5-C5BB-82CA-609CA332A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27" y="4077270"/>
            <a:ext cx="586581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de-DE" sz="3000" dirty="0">
                <a:solidFill>
                  <a:srgbClr val="000000"/>
                </a:solidFill>
                <a:latin typeface="Calibri" panose="020F0502020204030204" pitchFamily="34" charset="0"/>
              </a:rPr>
              <a:t>05 April 2023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05E5D7A6-2787-CEF9-5D4B-4DBDCE4DB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27" y="2318768"/>
            <a:ext cx="586581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de-DE" sz="3000" dirty="0">
                <a:solidFill>
                  <a:srgbClr val="000000"/>
                </a:solidFill>
                <a:latin typeface="Calibri" panose="020F0502020204030204" pitchFamily="34" charset="0"/>
              </a:rPr>
              <a:t>Internship Project: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CEB2EFF4-811B-1058-C1FC-4491404F7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27" y="3090446"/>
            <a:ext cx="11205297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de-DE" sz="4400" b="1" dirty="0">
                <a:solidFill>
                  <a:srgbClr val="000000"/>
                </a:solidFill>
                <a:latin typeface="Calibri" panose="020F0502020204030204" pitchFamily="34" charset="0"/>
              </a:rPr>
              <a:t>Monitoring Rapid Temperature Cycle in Liquid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760109"/>
            <a:ext cx="7699049" cy="400110"/>
          </a:xfrm>
        </p:spPr>
        <p:txBody>
          <a:bodyPr/>
          <a:lstStyle/>
          <a:p>
            <a:r>
              <a:rPr lang="en-US" dirty="0" smtClean="0"/>
              <a:t>Thermocouple Module for </a:t>
            </a:r>
            <a:r>
              <a:rPr lang="en-US" dirty="0"/>
              <a:t>Data Collection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DFFBE72-FB32-AC4B-8E0B-20B5FA09F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6974" y="1626481"/>
            <a:ext cx="3934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en-US" altLang="en-US" sz="2400" dirty="0"/>
              <a:t>Hot Temperature bath </a:t>
            </a:r>
            <a:endParaRPr lang="en-US" sz="2400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9DFFBE72-FB32-AC4B-8E0B-20B5FA09F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7517" y="1611526"/>
            <a:ext cx="3635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en-US" sz="2400" dirty="0"/>
              <a:t>Cold </a:t>
            </a:r>
            <a:r>
              <a:rPr lang="en-US" altLang="en-US" sz="2400" dirty="0"/>
              <a:t>Temperature  </a:t>
            </a:r>
            <a:r>
              <a:rPr lang="en-US" sz="2400" dirty="0"/>
              <a:t>bath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0C2A43-D548-BC8D-BCAE-BC95B1578B8D}"/>
              </a:ext>
            </a:extLst>
          </p:cNvPr>
          <p:cNvSpPr/>
          <p:nvPr/>
        </p:nvSpPr>
        <p:spPr bwMode="auto">
          <a:xfrm>
            <a:off x="6323008" y="2206171"/>
            <a:ext cx="5564191" cy="3436801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17E9D3-29F9-A769-8F7D-07B855075F44}"/>
              </a:ext>
            </a:extLst>
          </p:cNvPr>
          <p:cNvSpPr/>
          <p:nvPr/>
        </p:nvSpPr>
        <p:spPr bwMode="auto">
          <a:xfrm>
            <a:off x="311151" y="2073191"/>
            <a:ext cx="5564191" cy="3569781"/>
          </a:xfrm>
          <a:prstGeom prst="roundRect">
            <a:avLst>
              <a:gd name="adj" fmla="val 0"/>
            </a:avLst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6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997" y="704791"/>
            <a:ext cx="7699049" cy="307777"/>
          </a:xfrm>
        </p:spPr>
        <p:txBody>
          <a:bodyPr/>
          <a:lstStyle/>
          <a:p>
            <a:r>
              <a:rPr lang="en-US" sz="2000" dirty="0"/>
              <a:t>1. Welcome </a:t>
            </a:r>
            <a:r>
              <a:rPr lang="en-US" sz="2000" dirty="0" smtClean="0"/>
              <a:t>screen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4E050A-6229-3367-DA83-09618A34F647}"/>
              </a:ext>
            </a:extLst>
          </p:cNvPr>
          <p:cNvSpPr>
            <a:spLocks noGrp="1"/>
          </p:cNvSpPr>
          <p:nvPr/>
        </p:nvSpPr>
        <p:spPr>
          <a:xfrm>
            <a:off x="359999" y="249945"/>
            <a:ext cx="7699049" cy="400110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/>
              <a:t>Application User interface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AB6EA3-3232-0935-0739-1579BDF0FCCE}"/>
              </a:ext>
            </a:extLst>
          </p:cNvPr>
          <p:cNvSpPr/>
          <p:nvPr/>
        </p:nvSpPr>
        <p:spPr bwMode="auto">
          <a:xfrm>
            <a:off x="1998443" y="1132488"/>
            <a:ext cx="3798819" cy="2515348"/>
          </a:xfrm>
          <a:prstGeom prst="roundRect">
            <a:avLst>
              <a:gd name="adj" fmla="val 7842"/>
            </a:avLst>
          </a:prstGeom>
          <a:blipFill>
            <a:blip r:embed="rId2"/>
            <a:stretch>
              <a:fillRect/>
            </a:stretch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7262491" y="1132487"/>
            <a:ext cx="4295166" cy="2527889"/>
          </a:xfrm>
          <a:prstGeom prst="roundRect">
            <a:avLst>
              <a:gd name="adj" fmla="val 3077"/>
            </a:avLst>
          </a:prstGeom>
          <a:blipFill>
            <a:blip r:embed="rId3"/>
            <a:stretch>
              <a:fillRect/>
            </a:stretch>
          </a:blipFill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535291" y="704791"/>
            <a:ext cx="7699049" cy="3077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2000" kern="0" dirty="0" smtClean="0"/>
              <a:t>2. Voltage </a:t>
            </a:r>
            <a:r>
              <a:rPr lang="en-US" sz="2000" kern="0" dirty="0" err="1" smtClean="0"/>
              <a:t>Realtime</a:t>
            </a:r>
            <a:r>
              <a:rPr lang="en-US" sz="2000" kern="0" dirty="0" smtClean="0"/>
              <a:t> Monitoring</a:t>
            </a:r>
            <a:endParaRPr lang="en-US" sz="2000" kern="0" dirty="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1861703" y="4197338"/>
            <a:ext cx="3846295" cy="2173481"/>
          </a:xfrm>
          <a:prstGeom prst="roundRect">
            <a:avLst>
              <a:gd name="adj" fmla="val 4472"/>
            </a:avLst>
          </a:prstGeom>
          <a:blipFill>
            <a:blip r:embed="rId4"/>
            <a:stretch>
              <a:fillRect/>
            </a:stretch>
          </a:blipFill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33552" y="3769642"/>
            <a:ext cx="7699049" cy="3077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2000" kern="0" dirty="0" smtClean="0"/>
              <a:t>3. Temperature </a:t>
            </a:r>
            <a:r>
              <a:rPr lang="en-US" sz="2000" kern="0" dirty="0" err="1" smtClean="0"/>
              <a:t>Realtime</a:t>
            </a:r>
            <a:r>
              <a:rPr lang="en-US" sz="2000" kern="0" dirty="0" smtClean="0"/>
              <a:t> Monitoring</a:t>
            </a:r>
            <a:endParaRPr lang="en-US" sz="2000" kern="0" dirty="0"/>
          </a:p>
        </p:txBody>
      </p:sp>
      <p:sp>
        <p:nvSpPr>
          <p:cNvPr id="13" name="Rounded Rectangle 12"/>
          <p:cNvSpPr/>
          <p:nvPr/>
        </p:nvSpPr>
        <p:spPr bwMode="auto">
          <a:xfrm>
            <a:off x="7535291" y="4199225"/>
            <a:ext cx="3885070" cy="2171594"/>
          </a:xfrm>
          <a:prstGeom prst="roundRect">
            <a:avLst>
              <a:gd name="adj" fmla="val 4338"/>
            </a:avLst>
          </a:prstGeom>
          <a:blipFill>
            <a:blip r:embed="rId5"/>
            <a:stretch>
              <a:fillRect/>
            </a:stretch>
          </a:blipFill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262490" y="3754744"/>
            <a:ext cx="7699049" cy="3077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2000" kern="0" dirty="0" smtClean="0"/>
              <a:t>4. Alarm Options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2453796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997" y="704791"/>
            <a:ext cx="7699049" cy="307777"/>
          </a:xfrm>
        </p:spPr>
        <p:txBody>
          <a:bodyPr/>
          <a:lstStyle/>
          <a:p>
            <a:r>
              <a:rPr lang="en-US" sz="2000" dirty="0" smtClean="0"/>
              <a:t>5. Assets Menu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4E050A-6229-3367-DA83-09618A34F647}"/>
              </a:ext>
            </a:extLst>
          </p:cNvPr>
          <p:cNvSpPr>
            <a:spLocks noGrp="1"/>
          </p:cNvSpPr>
          <p:nvPr/>
        </p:nvSpPr>
        <p:spPr>
          <a:xfrm>
            <a:off x="359999" y="249945"/>
            <a:ext cx="7699049" cy="400110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/>
              <a:t>Application User interface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535291" y="704791"/>
            <a:ext cx="7699049" cy="3077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2000" kern="0" dirty="0" smtClean="0"/>
              <a:t>6. Assets Thermocouple</a:t>
            </a:r>
            <a:endParaRPr lang="en-US" sz="2000" kern="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33552" y="3769642"/>
            <a:ext cx="7699049" cy="3077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2000" kern="0" dirty="0" smtClean="0"/>
              <a:t>7. Menu Equation</a:t>
            </a:r>
            <a:endParaRPr lang="en-US" sz="2000" kern="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262490" y="3754744"/>
            <a:ext cx="7699049" cy="3077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2000" kern="0" dirty="0" smtClean="0"/>
              <a:t>8. Database View</a:t>
            </a:r>
            <a:endParaRPr lang="en-US" sz="2000" kern="0" dirty="0"/>
          </a:p>
        </p:txBody>
      </p:sp>
      <p:sp>
        <p:nvSpPr>
          <p:cNvPr id="15" name="Rounded Rectangle 14"/>
          <p:cNvSpPr/>
          <p:nvPr/>
        </p:nvSpPr>
        <p:spPr bwMode="auto">
          <a:xfrm>
            <a:off x="1888997" y="1060154"/>
            <a:ext cx="4626991" cy="2559588"/>
          </a:xfrm>
          <a:prstGeom prst="roundRect">
            <a:avLst>
              <a:gd name="adj" fmla="val 3399"/>
            </a:avLst>
          </a:prstGeom>
          <a:blipFill>
            <a:blip r:embed="rId2"/>
            <a:stretch>
              <a:fillRect/>
            </a:stretch>
          </a:blipFill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7286189" y="1012568"/>
            <a:ext cx="4492823" cy="2485368"/>
          </a:xfrm>
          <a:prstGeom prst="roundRect">
            <a:avLst>
              <a:gd name="adj" fmla="val 3399"/>
            </a:avLst>
          </a:prstGeom>
          <a:blipFill>
            <a:blip r:embed="rId3"/>
            <a:stretch>
              <a:fillRect/>
            </a:stretch>
          </a:blipFill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1888997" y="4102174"/>
            <a:ext cx="4107069" cy="2310227"/>
          </a:xfrm>
          <a:prstGeom prst="roundRect">
            <a:avLst>
              <a:gd name="adj" fmla="val 4124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7286189" y="4132155"/>
            <a:ext cx="4159315" cy="2325125"/>
          </a:xfrm>
          <a:prstGeom prst="roundRect">
            <a:avLst>
              <a:gd name="adj" fmla="val 2591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733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0000" y="812333"/>
            <a:ext cx="7699049" cy="307777"/>
          </a:xfrm>
        </p:spPr>
        <p:txBody>
          <a:bodyPr/>
          <a:lstStyle/>
          <a:p>
            <a:pPr>
              <a:tabLst>
                <a:tab pos="7086600" algn="l"/>
              </a:tabLst>
            </a:pPr>
            <a:r>
              <a:rPr lang="en-US" sz="2000" dirty="0"/>
              <a:t>9</a:t>
            </a:r>
            <a:r>
              <a:rPr lang="en-US" sz="2000" dirty="0" smtClean="0"/>
              <a:t>. Export Menu</a:t>
            </a:r>
            <a:endParaRPr 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C87416-50CE-D534-99E4-C2D913CC1F50}"/>
              </a:ext>
            </a:extLst>
          </p:cNvPr>
          <p:cNvSpPr>
            <a:spLocks noGrp="1"/>
          </p:cNvSpPr>
          <p:nvPr/>
        </p:nvSpPr>
        <p:spPr>
          <a:xfrm>
            <a:off x="360000" y="246888"/>
            <a:ext cx="7699049" cy="400110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/>
              <a:t>Application User interface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60001" y="1285445"/>
            <a:ext cx="6846018" cy="4775723"/>
          </a:xfrm>
          <a:prstGeom prst="roundRect">
            <a:avLst>
              <a:gd name="adj" fmla="val 3521"/>
            </a:avLst>
          </a:prstGeom>
          <a:blipFill>
            <a:blip r:embed="rId2"/>
            <a:srcRect/>
            <a:stretch>
              <a:fillRect l="1" r="-21008"/>
            </a:stretch>
          </a:blipFill>
          <a:ln>
            <a:noFill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0085695" y="1285445"/>
            <a:ext cx="1241946" cy="2121438"/>
          </a:xfrm>
          <a:prstGeom prst="roundRect">
            <a:avLst>
              <a:gd name="adj" fmla="val 3521"/>
            </a:avLst>
          </a:prstGeom>
          <a:blipFill>
            <a:blip r:embed="rId3"/>
            <a:srcRect/>
            <a:stretch>
              <a:fillRect l="-562225" t="-60473" r="-4809" b="-64645"/>
            </a:stretch>
          </a:blipFill>
          <a:ln>
            <a:noFill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9576785" y="3593997"/>
            <a:ext cx="225976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Export option setting type file (*.</a:t>
            </a:r>
            <a:r>
              <a:rPr lang="en-US" dirty="0" err="1" smtClean="0"/>
              <a:t>xlsx</a:t>
            </a:r>
            <a:r>
              <a:rPr lang="en-US" dirty="0" smtClean="0"/>
              <a:t>) or pdf, and setting the saving  directory.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7303371" y="1566531"/>
            <a:ext cx="192251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Data view before exporting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24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626816" y="1183124"/>
            <a:ext cx="4977182" cy="2807851"/>
          </a:xfrm>
          <a:prstGeom prst="roundRect">
            <a:avLst>
              <a:gd name="adj" fmla="val 296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812333"/>
            <a:ext cx="7699049" cy="307777"/>
          </a:xfrm>
        </p:spPr>
        <p:txBody>
          <a:bodyPr/>
          <a:lstStyle/>
          <a:p>
            <a:pPr>
              <a:tabLst>
                <a:tab pos="7086600" algn="l"/>
              </a:tabLst>
            </a:pPr>
            <a:r>
              <a:rPr lang="en-US" sz="2000" dirty="0" smtClean="0"/>
              <a:t>10. View data result in excel </a:t>
            </a:r>
            <a:endParaRPr lang="en-US" sz="20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BC87416-50CE-D534-99E4-C2D913CC1F50}"/>
              </a:ext>
            </a:extLst>
          </p:cNvPr>
          <p:cNvSpPr>
            <a:spLocks noGrp="1"/>
          </p:cNvSpPr>
          <p:nvPr/>
        </p:nvSpPr>
        <p:spPr>
          <a:xfrm>
            <a:off x="360000" y="246888"/>
            <a:ext cx="7699049" cy="400110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/>
              <a:t>Application User interface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6497845" y="3389295"/>
            <a:ext cx="4977182" cy="2807851"/>
          </a:xfrm>
          <a:prstGeom prst="roundRect">
            <a:avLst>
              <a:gd name="adj" fmla="val 296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5764856" y="1285445"/>
            <a:ext cx="192251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View Data and auto create Chart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6497845" y="2639185"/>
            <a:ext cx="226878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Data Report by Chart Box and Whisker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80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7974851-48F3-EB40-B5E9-6F68578EC0B1}"/>
              </a:ext>
            </a:extLst>
          </p:cNvPr>
          <p:cNvSpPr/>
          <p:nvPr/>
        </p:nvSpPr>
        <p:spPr bwMode="auto">
          <a:xfrm>
            <a:off x="360000" y="1599148"/>
            <a:ext cx="6640014" cy="3858223"/>
          </a:xfrm>
          <a:prstGeom prst="roundRect">
            <a:avLst>
              <a:gd name="adj" fmla="val 520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9999" y="1102619"/>
            <a:ext cx="7699049" cy="307777"/>
          </a:xfrm>
        </p:spPr>
        <p:txBody>
          <a:bodyPr/>
          <a:lstStyle/>
          <a:p>
            <a:pPr>
              <a:tabLst>
                <a:tab pos="7086600" algn="l"/>
              </a:tabLst>
            </a:pPr>
            <a:r>
              <a:rPr lang="en-US" sz="2000" dirty="0" smtClean="0"/>
              <a:t>11. </a:t>
            </a:r>
            <a:r>
              <a:rPr lang="en-US" sz="2000" dirty="0" smtClean="0"/>
              <a:t>Change User Interface color setting</a:t>
            </a:r>
            <a:endParaRPr 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C87416-50CE-D534-99E4-C2D913CC1F50}"/>
              </a:ext>
            </a:extLst>
          </p:cNvPr>
          <p:cNvSpPr>
            <a:spLocks noGrp="1"/>
          </p:cNvSpPr>
          <p:nvPr/>
        </p:nvSpPr>
        <p:spPr>
          <a:xfrm>
            <a:off x="360000" y="246888"/>
            <a:ext cx="7699049" cy="400110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/>
              <a:t>Application User interface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9590424" y="812333"/>
            <a:ext cx="2031287" cy="5456710"/>
          </a:xfrm>
          <a:prstGeom prst="roundRect">
            <a:avLst>
              <a:gd name="adj" fmla="val 1723"/>
            </a:avLst>
          </a:prstGeom>
          <a:blipFill>
            <a:blip r:embed="rId4"/>
            <a:srcRect/>
            <a:stretch>
              <a:fillRect t="-13952"/>
            </a:stretch>
          </a:blipFill>
          <a:ln>
            <a:noFill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9759599" y="2530885"/>
            <a:ext cx="1605087" cy="2984542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7416067" y="5457371"/>
            <a:ext cx="192251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Information about samples</a:t>
            </a:r>
            <a:endParaRPr lang="en-US" dirty="0"/>
          </a:p>
        </p:txBody>
      </p:sp>
      <p:cxnSp>
        <p:nvCxnSpPr>
          <p:cNvPr id="25" name="Elbow Connector 24"/>
          <p:cNvCxnSpPr>
            <a:endCxn id="23" idx="0"/>
          </p:cNvCxnSpPr>
          <p:nvPr/>
        </p:nvCxnSpPr>
        <p:spPr bwMode="auto">
          <a:xfrm rot="5400000">
            <a:off x="8284692" y="3982462"/>
            <a:ext cx="1567542" cy="1382276"/>
          </a:xfrm>
          <a:prstGeom prst="bentConnector3">
            <a:avLst>
              <a:gd name="adj1" fmla="val 50000"/>
            </a:avLst>
          </a:prstGeom>
          <a:ln w="34925">
            <a:solidFill>
              <a:srgbClr val="FF0000"/>
            </a:solidFill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126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7974851-48F3-EB40-B5E9-6F68578EC0B1}"/>
              </a:ext>
            </a:extLst>
          </p:cNvPr>
          <p:cNvSpPr/>
          <p:nvPr/>
        </p:nvSpPr>
        <p:spPr bwMode="auto">
          <a:xfrm>
            <a:off x="359999" y="1504771"/>
            <a:ext cx="6868115" cy="4934827"/>
          </a:xfrm>
          <a:prstGeom prst="roundRect">
            <a:avLst>
              <a:gd name="adj" fmla="val 520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9999" y="932510"/>
            <a:ext cx="7699049" cy="307777"/>
          </a:xfrm>
        </p:spPr>
        <p:txBody>
          <a:bodyPr/>
          <a:lstStyle/>
          <a:p>
            <a:pPr>
              <a:tabLst>
                <a:tab pos="7086600" algn="l"/>
              </a:tabLst>
            </a:pPr>
            <a:r>
              <a:rPr lang="en-US" sz="2000" dirty="0" smtClean="0"/>
              <a:t>Result Gage </a:t>
            </a:r>
            <a:r>
              <a:rPr lang="en-US" sz="2000" dirty="0"/>
              <a:t>R&amp;R Study - ANOVA Method</a:t>
            </a:r>
            <a:endParaRPr 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C87416-50CE-D534-99E4-C2D913CC1F50}"/>
              </a:ext>
            </a:extLst>
          </p:cNvPr>
          <p:cNvSpPr>
            <a:spLocks noGrp="1"/>
          </p:cNvSpPr>
          <p:nvPr/>
        </p:nvSpPr>
        <p:spPr>
          <a:xfrm>
            <a:off x="360000" y="246888"/>
            <a:ext cx="7699049" cy="400110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 smtClean="0"/>
              <a:t>Data Analytics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048" y="932510"/>
            <a:ext cx="4024130" cy="530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49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42D2E16-9FAD-DC61-A4B0-3FA41DB4E623}"/>
              </a:ext>
            </a:extLst>
          </p:cNvPr>
          <p:cNvSpPr/>
          <p:nvPr/>
        </p:nvSpPr>
        <p:spPr bwMode="auto">
          <a:xfrm>
            <a:off x="4792621" y="3499936"/>
            <a:ext cx="2906370" cy="221437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BC87416-50CE-D534-99E4-C2D913CC1F50}"/>
              </a:ext>
            </a:extLst>
          </p:cNvPr>
          <p:cNvSpPr>
            <a:spLocks noGrp="1"/>
          </p:cNvSpPr>
          <p:nvPr/>
        </p:nvSpPr>
        <p:spPr>
          <a:xfrm>
            <a:off x="360000" y="246888"/>
            <a:ext cx="7699049" cy="400110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60000" y="812333"/>
            <a:ext cx="7699049" cy="307777"/>
          </a:xfrm>
        </p:spPr>
        <p:txBody>
          <a:bodyPr/>
          <a:lstStyle/>
          <a:p>
            <a:pPr>
              <a:tabLst>
                <a:tab pos="7086600" algn="l"/>
              </a:tabLst>
            </a:pPr>
            <a:r>
              <a:rPr lang="en-US" sz="2000" dirty="0" smtClean="0"/>
              <a:t>Installation</a:t>
            </a:r>
            <a:endParaRPr lang="en-US" sz="2000" dirty="0"/>
          </a:p>
        </p:txBody>
      </p:sp>
      <p:sp>
        <p:nvSpPr>
          <p:cNvPr id="14" name="Rectangle: Rounded Corners 3">
            <a:extLst>
              <a:ext uri="{FF2B5EF4-FFF2-40B4-BE49-F238E27FC236}">
                <a16:creationId xmlns:a16="http://schemas.microsoft.com/office/drawing/2014/main" id="{C4941D2E-E11E-B304-A845-FA10943E0FC1}"/>
              </a:ext>
            </a:extLst>
          </p:cNvPr>
          <p:cNvSpPr/>
          <p:nvPr/>
        </p:nvSpPr>
        <p:spPr bwMode="auto">
          <a:xfrm>
            <a:off x="5003487" y="646998"/>
            <a:ext cx="2484637" cy="249050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15147" y="3982288"/>
            <a:ext cx="2906370" cy="2214377"/>
            <a:chOff x="1144931" y="4050094"/>
            <a:chExt cx="2906370" cy="22143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19E6DDA-B0C3-E9E0-8AAC-9245DDE8AE53}"/>
                </a:ext>
              </a:extLst>
            </p:cNvPr>
            <p:cNvSpPr/>
            <p:nvPr/>
          </p:nvSpPr>
          <p:spPr bwMode="auto">
            <a:xfrm>
              <a:off x="1144931" y="4050094"/>
              <a:ext cx="2906370" cy="2214377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66925" algn="l"/>
                  <a:tab pos="3314700" algn="l"/>
                  <a:tab pos="3857625" algn="l"/>
                  <a:tab pos="4572000" algn="l"/>
                </a:tabLst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2246015" y="4907677"/>
              <a:ext cx="422871" cy="4208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66925" algn="l"/>
                  <a:tab pos="3314700" algn="l"/>
                  <a:tab pos="3857625" algn="l"/>
                  <a:tab pos="4572000" algn="l"/>
                </a:tabLst>
              </a:pPr>
              <a:endPara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803669" y="3988639"/>
            <a:ext cx="2906370" cy="2214377"/>
            <a:chOff x="8575918" y="3982290"/>
            <a:chExt cx="2906370" cy="221437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4941D2E-E11E-B304-A845-FA10943E0FC1}"/>
                </a:ext>
              </a:extLst>
            </p:cNvPr>
            <p:cNvSpPr/>
            <p:nvPr/>
          </p:nvSpPr>
          <p:spPr bwMode="auto">
            <a:xfrm>
              <a:off x="8575918" y="3982290"/>
              <a:ext cx="2906370" cy="2214377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66925" algn="l"/>
                  <a:tab pos="3314700" algn="l"/>
                  <a:tab pos="3857625" algn="l"/>
                  <a:tab pos="4572000" algn="l"/>
                </a:tabLst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9237353" y="4077716"/>
              <a:ext cx="2137394" cy="15981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66925" algn="l"/>
                  <a:tab pos="3314700" algn="l"/>
                  <a:tab pos="3857625" algn="l"/>
                  <a:tab pos="4572000" algn="l"/>
                </a:tabLst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6" name="Straight Arrow Connector 5"/>
          <p:cNvCxnSpPr>
            <a:stCxn id="14" idx="2"/>
            <a:endCxn id="9" idx="0"/>
          </p:cNvCxnSpPr>
          <p:nvPr/>
        </p:nvCxnSpPr>
        <p:spPr bwMode="auto">
          <a:xfrm>
            <a:off x="6245806" y="3137507"/>
            <a:ext cx="0" cy="362429"/>
          </a:xfrm>
          <a:prstGeom prst="straightConnector1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2992831" y="1120110"/>
            <a:ext cx="179979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View of RTC machine on front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9802708" y="3276985"/>
            <a:ext cx="179979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View in RTC with Hot Temperature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656385" y="3311825"/>
            <a:ext cx="219996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View in RTC within Cold Temperature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4938074" y="5814334"/>
            <a:ext cx="268596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View of RTC machine between bath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 bwMode="auto">
          <a:xfrm>
            <a:off x="5370806" y="4552848"/>
            <a:ext cx="824056" cy="462932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451254" y="4555122"/>
            <a:ext cx="824056" cy="462932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Curved Left Arrow 4"/>
          <p:cNvSpPr/>
          <p:nvPr/>
        </p:nvSpPr>
        <p:spPr bwMode="auto">
          <a:xfrm rot="5173525" flipH="1">
            <a:off x="3258694" y="2248263"/>
            <a:ext cx="1077052" cy="3761877"/>
          </a:xfrm>
          <a:prstGeom prst="curvedLeftArrow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Curved Left Arrow 23"/>
          <p:cNvSpPr/>
          <p:nvPr/>
        </p:nvSpPr>
        <p:spPr bwMode="auto">
          <a:xfrm rot="5173525" flipH="1" flipV="1">
            <a:off x="7977787" y="2140935"/>
            <a:ext cx="1077052" cy="3552755"/>
          </a:xfrm>
          <a:prstGeom prst="curvedLeftArrow">
            <a:avLst/>
          </a:prstGeom>
          <a:ln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3149569" y="2572953"/>
            <a:ext cx="148631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Thermocouple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7855838" y="2572953"/>
            <a:ext cx="148631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Thermocouple</a:t>
            </a:r>
            <a:endParaRPr lang="en-US" dirty="0"/>
          </a:p>
        </p:txBody>
      </p:sp>
      <p:cxnSp>
        <p:nvCxnSpPr>
          <p:cNvPr id="11" name="Elbow Connector 10"/>
          <p:cNvCxnSpPr>
            <a:stCxn id="17" idx="3"/>
            <a:endCxn id="26" idx="2"/>
          </p:cNvCxnSpPr>
          <p:nvPr/>
        </p:nvCxnSpPr>
        <p:spPr bwMode="auto">
          <a:xfrm flipV="1">
            <a:off x="2339102" y="2911507"/>
            <a:ext cx="1553624" cy="2138788"/>
          </a:xfrm>
          <a:prstGeom prst="bentConnector2">
            <a:avLst/>
          </a:prstGeom>
          <a:ln w="34925">
            <a:solidFill>
              <a:srgbClr val="FF0000"/>
            </a:solidFill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8" idx="1"/>
            <a:endCxn id="27" idx="2"/>
          </p:cNvCxnSpPr>
          <p:nvPr/>
        </p:nvCxnSpPr>
        <p:spPr bwMode="auto">
          <a:xfrm rot="10800000">
            <a:off x="8598996" y="2911507"/>
            <a:ext cx="866109" cy="1971642"/>
          </a:xfrm>
          <a:prstGeom prst="bentConnector2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40617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656E48-585C-35D1-AA2A-CBF3BFF95B8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60000"/>
            <a:ext cx="7699049" cy="80021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Conclusion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296803" y="1236830"/>
            <a:ext cx="102816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Monitoring RTC (Rapid Temperature Cycling) Liquid in the </a:t>
            </a:r>
          </a:p>
          <a:p>
            <a:pPr algn="ctr"/>
            <a:r>
              <a:rPr lang="en-US" sz="2800" b="1" dirty="0"/>
              <a:t>Research and Development Lab</a:t>
            </a:r>
            <a:endParaRPr lang="en-US" sz="2800" dirty="0"/>
          </a:p>
          <a:p>
            <a:pPr algn="ctr"/>
            <a:endParaRPr lang="en-US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5023" y="2274838"/>
            <a:ext cx="1102030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Monitoring Temperature in real-time.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Graphical monitoring of the temperature.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Feature :</a:t>
            </a:r>
          </a:p>
          <a:p>
            <a:pPr marL="627063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Sample Acquisition Data</a:t>
            </a:r>
          </a:p>
          <a:p>
            <a:pPr marL="627063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Bath Temperature Monitoring</a:t>
            </a:r>
          </a:p>
          <a:p>
            <a:pPr marL="627063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Auto create tables and graphs in 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excel file </a:t>
            </a:r>
            <a:r>
              <a:rPr lang="en-US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(*.</a:t>
            </a:r>
            <a:r>
              <a:rPr lang="en-US" alt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xlsx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). </a:t>
            </a:r>
            <a:r>
              <a:rPr lang="en-US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7063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Alarm </a:t>
            </a:r>
            <a:r>
              <a:rPr lang="en-US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</a:p>
          <a:p>
            <a:pPr marL="627063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Email Notification</a:t>
            </a:r>
            <a:endParaRPr lang="en-US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24157"/>
      </p:ext>
    </p:extLst>
  </p:cSld>
  <p:clrMapOvr>
    <a:masterClrMapping/>
  </p:clrMapOvr>
  <p:transition advClick="0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3CEEDE58-E28E-22D9-B125-151413038CDE}"/>
              </a:ext>
            </a:extLst>
          </p:cNvPr>
          <p:cNvSpPr txBox="1"/>
          <p:nvPr/>
        </p:nvSpPr>
        <p:spPr>
          <a:xfrm>
            <a:off x="771453" y="1457948"/>
            <a:ext cx="10837862" cy="2310889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 Made Aditya Rama P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342900" lvl="1">
              <a:spcBef>
                <a:spcPts val="100"/>
              </a:spcBef>
              <a:defRPr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Internship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Politeknik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Elektronika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Negeri Surabaya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	- 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NIM: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4120600021</a:t>
            </a:r>
          </a:p>
          <a:p>
            <a:pPr marL="342900" lvl="1">
              <a:spcBef>
                <a:spcPts val="100"/>
              </a:spcBef>
              <a:defRPr/>
            </a:pP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Major  - Mechatronics Engineering  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Sander Antonius </a:t>
            </a:r>
            <a:r>
              <a:rPr lang="en-US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Balisa</a:t>
            </a:r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Internship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Politeknik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Elektronika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Negeri Surabaya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NIM: 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2120600053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Major – Electronic Engineering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0E9B921-3205-12CC-F92F-C960D885C152}"/>
              </a:ext>
            </a:extLst>
          </p:cNvPr>
          <p:cNvSpPr txBox="1"/>
          <p:nvPr/>
        </p:nvSpPr>
        <p:spPr>
          <a:xfrm>
            <a:off x="576334" y="4385067"/>
            <a:ext cx="6096000" cy="52322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50800">
              <a:tabLst>
                <a:tab pos="354965" algn="l"/>
                <a:tab pos="355600" algn="l"/>
              </a:tabLst>
              <a:defRPr/>
            </a:pPr>
            <a:r>
              <a:rPr lang="en-US" sz="2800" b="1" u="sng" spc="-5" dirty="0">
                <a:latin typeface="Calibri" panose="020F0502020204030204" pitchFamily="34" charset="0"/>
                <a:cs typeface="Calibri" panose="020F0502020204030204" pitchFamily="34" charset="0"/>
              </a:rPr>
              <a:t>Project Mentor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B1ED46D9-6716-12D5-EA7A-5905764C2B18}"/>
              </a:ext>
            </a:extLst>
          </p:cNvPr>
          <p:cNvSpPr txBox="1"/>
          <p:nvPr/>
        </p:nvSpPr>
        <p:spPr>
          <a:xfrm>
            <a:off x="662505" y="4908287"/>
            <a:ext cx="6096000" cy="10156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Head of department</a:t>
            </a:r>
            <a:r>
              <a:rPr lang="en-US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	: Mr. Mahesh Nair</a:t>
            </a:r>
          </a:p>
          <a:p>
            <a:pPr>
              <a:defRPr/>
            </a:pP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Mentor	</a:t>
            </a:r>
            <a:r>
              <a:rPr lang="en-US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		: Mr. </a:t>
            </a:r>
            <a:r>
              <a:rPr lang="en-US" sz="18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Syaifudin</a:t>
            </a:r>
            <a:r>
              <a:rPr lang="en-US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Muchlis</a:t>
            </a:r>
            <a:endParaRPr lang="en-US" sz="18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Project supervisor</a:t>
            </a:r>
            <a:r>
              <a:rPr lang="en-US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	: Mr. Indratno Sukmandaru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0735EA-DA9E-1655-4B1A-5D0A653D1D89}"/>
              </a:ext>
            </a:extLst>
          </p:cNvPr>
          <p:cNvSpPr>
            <a:spLocks noGrp="1"/>
          </p:cNvSpPr>
          <p:nvPr/>
        </p:nvSpPr>
        <p:spPr bwMode="auto">
          <a:xfrm>
            <a:off x="662505" y="718170"/>
            <a:ext cx="7699375" cy="430887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2800" u="sng" spc="-5" dirty="0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  <a:r>
              <a:rPr lang="en-US" sz="2800" u="sng" spc="-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u="sng" spc="-5" dirty="0">
                <a:latin typeface="Calibri" panose="020F0502020204030204" pitchFamily="34" charset="0"/>
                <a:cs typeface="Calibri" panose="020F0502020204030204" pitchFamily="34" charset="0"/>
              </a:rPr>
              <a:t>Team</a:t>
            </a:r>
            <a:endParaRPr lang="en-US" altLang="en-US" u="sng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0567D03-D469-10C8-FC69-C3CD8FFE5D92}"/>
              </a:ext>
            </a:extLst>
          </p:cNvPr>
          <p:cNvSpPr>
            <a:spLocks noGrp="1"/>
          </p:cNvSpPr>
          <p:nvPr/>
        </p:nvSpPr>
        <p:spPr bwMode="auto">
          <a:xfrm>
            <a:off x="360000" y="360000"/>
            <a:ext cx="7699375" cy="430887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  <a:r>
              <a:rPr lang="en-US" sz="2800" spc="-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Objectives :</a:t>
            </a:r>
            <a:endParaRPr lang="en-US" altLang="en-US" dirty="0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9DFFBE72-FB32-AC4B-8E0B-20B5FA09F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107" y="2427683"/>
            <a:ext cx="695692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en-US" sz="2400" dirty="0"/>
              <a:t>The purpose of this project is to implement industrial revolution 4.0 digitalization for RTC (Rapid Temperature Cycling  in Liquids) system. </a:t>
            </a:r>
            <a:r>
              <a:rPr lang="en-US" sz="2400" dirty="0"/>
              <a:t>This project is an improvement project compared existing system.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C3E728-1184-8C91-EED7-1E0884A1F062}"/>
              </a:ext>
            </a:extLst>
          </p:cNvPr>
          <p:cNvSpPr/>
          <p:nvPr/>
        </p:nvSpPr>
        <p:spPr bwMode="auto">
          <a:xfrm>
            <a:off x="6820524" y="1469036"/>
            <a:ext cx="5201587" cy="32987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44441CA-4472-CFF4-FFD1-0B91F88496AB}"/>
              </a:ext>
            </a:extLst>
          </p:cNvPr>
          <p:cNvSpPr>
            <a:spLocks noGrp="1"/>
          </p:cNvSpPr>
          <p:nvPr/>
        </p:nvSpPr>
        <p:spPr bwMode="auto">
          <a:xfrm>
            <a:off x="360000" y="360000"/>
            <a:ext cx="7699375" cy="430887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List of project benefits:</a:t>
            </a:r>
            <a:endParaRPr lang="en-US" alt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66D5351-AC0B-4101-8A44-31C1C6E5E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069815"/>
              </p:ext>
            </p:extLst>
          </p:nvPr>
        </p:nvGraphicFramePr>
        <p:xfrm>
          <a:off x="998821" y="987013"/>
          <a:ext cx="10519889" cy="4659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166">
                  <a:extLst>
                    <a:ext uri="{9D8B030D-6E8A-4147-A177-3AD203B41FA5}">
                      <a16:colId xmlns:a16="http://schemas.microsoft.com/office/drawing/2014/main" val="3948993026"/>
                    </a:ext>
                  </a:extLst>
                </a:gridCol>
                <a:gridCol w="3121526">
                  <a:extLst>
                    <a:ext uri="{9D8B030D-6E8A-4147-A177-3AD203B41FA5}">
                      <a16:colId xmlns:a16="http://schemas.microsoft.com/office/drawing/2014/main" val="4087357214"/>
                    </a:ext>
                  </a:extLst>
                </a:gridCol>
                <a:gridCol w="4831197">
                  <a:extLst>
                    <a:ext uri="{9D8B030D-6E8A-4147-A177-3AD203B41FA5}">
                      <a16:colId xmlns:a16="http://schemas.microsoft.com/office/drawing/2014/main" val="844048849"/>
                    </a:ext>
                  </a:extLst>
                </a:gridCol>
              </a:tblGrid>
              <a:tr h="436792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Categories</a:t>
                      </a:r>
                      <a:endParaRPr lang="en-US" sz="1700" dirty="0"/>
                    </a:p>
                  </a:txBody>
                  <a:tcPr marL="86069" marR="86069" marT="43034" marB="43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Existing System</a:t>
                      </a:r>
                    </a:p>
                  </a:txBody>
                  <a:tcPr marL="86069" marR="86069" marT="43034" marB="43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Improvement Project</a:t>
                      </a:r>
                    </a:p>
                  </a:txBody>
                  <a:tcPr marL="86069" marR="86069" marT="43034" marB="43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260310"/>
                  </a:ext>
                </a:extLst>
              </a:tr>
              <a:tr h="753913"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Capabilities</a:t>
                      </a:r>
                      <a:endParaRPr lang="en-US" sz="1700" dirty="0"/>
                    </a:p>
                  </a:txBody>
                  <a:tcPr marL="86069" marR="86069" marT="43034" marB="430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Up to 195 samples</a:t>
                      </a:r>
                      <a:endParaRPr lang="en-US" sz="1700" dirty="0"/>
                    </a:p>
                  </a:txBody>
                  <a:tcPr marL="86069" marR="86069" marT="43034" marB="430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Up to 3120 samples</a:t>
                      </a:r>
                      <a:endParaRPr lang="en-US" sz="1700" dirty="0"/>
                    </a:p>
                  </a:txBody>
                  <a:tcPr marL="86069" marR="86069" marT="43034" marB="430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423710"/>
                  </a:ext>
                </a:extLst>
              </a:tr>
              <a:tr h="753913"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DMM Connections</a:t>
                      </a:r>
                      <a:endParaRPr lang="en-US" sz="1700" dirty="0"/>
                    </a:p>
                  </a:txBody>
                  <a:tcPr marL="86069" marR="86069" marT="43034" marB="430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</a:t>
                      </a:r>
                      <a:r>
                        <a:rPr lang="en-US" sz="1700" baseline="0" dirty="0" smtClean="0"/>
                        <a:t> DMM </a:t>
                      </a:r>
                      <a:endParaRPr lang="en-US" sz="1700" dirty="0"/>
                    </a:p>
                  </a:txBody>
                  <a:tcPr marL="86069" marR="86069" marT="43034" marB="430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Up to 16 DMM</a:t>
                      </a:r>
                      <a:endParaRPr lang="en-US" sz="1700" dirty="0"/>
                    </a:p>
                  </a:txBody>
                  <a:tcPr marL="86069" marR="86069" marT="43034" marB="430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477029"/>
                  </a:ext>
                </a:extLst>
              </a:tr>
              <a:tr h="753913"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Real-time</a:t>
                      </a:r>
                      <a:r>
                        <a:rPr lang="en-US" sz="1700" baseline="0" dirty="0" smtClean="0"/>
                        <a:t> Graph</a:t>
                      </a:r>
                      <a:endParaRPr lang="en-US" sz="1700" dirty="0"/>
                    </a:p>
                  </a:txBody>
                  <a:tcPr marL="86069" marR="86069" marT="43034" marB="430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No</a:t>
                      </a:r>
                      <a:endParaRPr lang="en-US" sz="1700" dirty="0"/>
                    </a:p>
                  </a:txBody>
                  <a:tcPr marL="86069" marR="86069" marT="43034" marB="430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Yes</a:t>
                      </a:r>
                      <a:endParaRPr lang="en-US" sz="1700" dirty="0"/>
                    </a:p>
                  </a:txBody>
                  <a:tcPr marL="86069" marR="86069" marT="43034" marB="430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05444"/>
                  </a:ext>
                </a:extLst>
              </a:tr>
              <a:tr h="753913"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Output</a:t>
                      </a:r>
                      <a:endParaRPr lang="en-US" sz="1700" dirty="0"/>
                    </a:p>
                  </a:txBody>
                  <a:tcPr marL="86069" marR="86069" marT="43034" marB="430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Text File (*.txt)</a:t>
                      </a:r>
                      <a:endParaRPr lang="en-US" sz="1700" dirty="0"/>
                    </a:p>
                  </a:txBody>
                  <a:tcPr marL="86069" marR="86069" marT="43034" marB="430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Excel</a:t>
                      </a:r>
                      <a:r>
                        <a:rPr lang="en-US" sz="1700" baseline="0" dirty="0" smtClean="0"/>
                        <a:t> File (*.</a:t>
                      </a:r>
                      <a:r>
                        <a:rPr lang="en-US" sz="1700" baseline="0" dirty="0" err="1" smtClean="0"/>
                        <a:t>xlsx</a:t>
                      </a:r>
                      <a:r>
                        <a:rPr lang="en-US" sz="1700" baseline="0" dirty="0" smtClean="0"/>
                        <a:t>) + Table Format View + Auto Graph</a:t>
                      </a:r>
                      <a:endParaRPr lang="en-US" sz="1700" dirty="0"/>
                    </a:p>
                  </a:txBody>
                  <a:tcPr marL="86069" marR="86069" marT="43034" marB="430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674228"/>
                  </a:ext>
                </a:extLst>
              </a:tr>
              <a:tr h="602477"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Bath</a:t>
                      </a:r>
                      <a:r>
                        <a:rPr lang="en-US" sz="1700" baseline="0" dirty="0" smtClean="0"/>
                        <a:t> Temperature Monitoring</a:t>
                      </a:r>
                      <a:endParaRPr lang="en-US" sz="1700" dirty="0"/>
                    </a:p>
                  </a:txBody>
                  <a:tcPr marL="86069" marR="86069" marT="43034" marB="430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No</a:t>
                      </a:r>
                      <a:endParaRPr lang="en-US" sz="1700" dirty="0"/>
                    </a:p>
                  </a:txBody>
                  <a:tcPr marL="86069" marR="86069" marT="43034" marB="430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Yes</a:t>
                      </a:r>
                      <a:endParaRPr lang="en-US" sz="1700" dirty="0"/>
                    </a:p>
                  </a:txBody>
                  <a:tcPr marL="86069" marR="86069" marT="43034" marB="430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70068"/>
                  </a:ext>
                </a:extLst>
              </a:tr>
              <a:tr h="602477"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Auto Chart Export</a:t>
                      </a:r>
                      <a:r>
                        <a:rPr lang="en-US" sz="1700" baseline="0" dirty="0" smtClean="0"/>
                        <a:t> </a:t>
                      </a:r>
                      <a:endParaRPr lang="en-US" sz="1700" dirty="0"/>
                    </a:p>
                  </a:txBody>
                  <a:tcPr marL="86069" marR="86069" marT="43034" marB="430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No</a:t>
                      </a:r>
                      <a:r>
                        <a:rPr lang="en-US" sz="1700" baseline="0" dirty="0" smtClean="0"/>
                        <a:t> (just file .txt)</a:t>
                      </a:r>
                      <a:endParaRPr lang="en-US" sz="1700" dirty="0"/>
                    </a:p>
                  </a:txBody>
                  <a:tcPr marL="86069" marR="86069" marT="43034" marB="430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Yes</a:t>
                      </a:r>
                      <a:r>
                        <a:rPr lang="en-US" sz="1700" baseline="0" dirty="0" smtClean="0"/>
                        <a:t> (Auto Create Chart and Box and Whisker)</a:t>
                      </a:r>
                      <a:endParaRPr lang="en-US" sz="1700" dirty="0"/>
                    </a:p>
                  </a:txBody>
                  <a:tcPr marL="86069" marR="86069" marT="43034" marB="430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771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71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44441CA-4472-CFF4-FFD1-0B91F88496AB}"/>
              </a:ext>
            </a:extLst>
          </p:cNvPr>
          <p:cNvSpPr>
            <a:spLocks noGrp="1"/>
          </p:cNvSpPr>
          <p:nvPr/>
        </p:nvSpPr>
        <p:spPr bwMode="auto">
          <a:xfrm>
            <a:off x="360000" y="360000"/>
            <a:ext cx="7699375" cy="430887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List of project benefits:</a:t>
            </a:r>
            <a:endParaRPr lang="en-US" alt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66D5351-AC0B-4101-8A44-31C1C6E5E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762486"/>
              </p:ext>
            </p:extLst>
          </p:nvPr>
        </p:nvGraphicFramePr>
        <p:xfrm>
          <a:off x="684923" y="1242909"/>
          <a:ext cx="10828503" cy="4723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477">
                  <a:extLst>
                    <a:ext uri="{9D8B030D-6E8A-4147-A177-3AD203B41FA5}">
                      <a16:colId xmlns:a16="http://schemas.microsoft.com/office/drawing/2014/main" val="3948993026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4087357214"/>
                    </a:ext>
                  </a:extLst>
                </a:gridCol>
                <a:gridCol w="4972926">
                  <a:extLst>
                    <a:ext uri="{9D8B030D-6E8A-4147-A177-3AD203B41FA5}">
                      <a16:colId xmlns:a16="http://schemas.microsoft.com/office/drawing/2014/main" val="844048849"/>
                    </a:ext>
                  </a:extLst>
                </a:gridCol>
              </a:tblGrid>
              <a:tr h="4640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Categories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Existing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Improvement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60310"/>
                  </a:ext>
                </a:extLst>
              </a:tr>
              <a:tr h="8009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 Storage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Text</a:t>
                      </a:r>
                      <a:r>
                        <a:rPr lang="en-US" baseline="0" dirty="0" smtClean="0"/>
                        <a:t> File (*.txt)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SQL</a:t>
                      </a:r>
                      <a:r>
                        <a:rPr lang="en-US" baseline="0" dirty="0" smtClean="0"/>
                        <a:t> Server Database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2423710"/>
                  </a:ext>
                </a:extLst>
              </a:tr>
              <a:tr h="8009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Sampling</a:t>
                      </a:r>
                      <a:r>
                        <a:rPr lang="en-US" baseline="0" dirty="0" smtClean="0"/>
                        <a:t> Schedule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Dynamic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891574"/>
                  </a:ext>
                </a:extLst>
              </a:tr>
              <a:tr h="8009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Text File (*.txt)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Excel</a:t>
                      </a:r>
                      <a:r>
                        <a:rPr lang="en-US" baseline="0" dirty="0" smtClean="0"/>
                        <a:t> File (*.</a:t>
                      </a:r>
                      <a:r>
                        <a:rPr lang="en-US" baseline="0" dirty="0" err="1" smtClean="0"/>
                        <a:t>xlsx</a:t>
                      </a:r>
                      <a:r>
                        <a:rPr lang="en-US" baseline="0" dirty="0" smtClean="0"/>
                        <a:t>) + Table Format View + Auto Graph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674228"/>
                  </a:ext>
                </a:extLst>
              </a:tr>
              <a:tr h="4640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GUI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Dynamic (Customizable)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870068"/>
                  </a:ext>
                </a:extLst>
              </a:tr>
              <a:tr h="4640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Alarm</a:t>
                      </a:r>
                      <a:r>
                        <a:rPr lang="en-US" baseline="0" dirty="0" smtClean="0"/>
                        <a:t> Alert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5571651"/>
                  </a:ext>
                </a:extLst>
              </a:tr>
              <a:tr h="4640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r>
                        <a:rPr lang="en-US" baseline="0" dirty="0" smtClean="0"/>
                        <a:t> Notification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183609"/>
                  </a:ext>
                </a:extLst>
              </a:tr>
              <a:tr h="4640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Hardware</a:t>
                      </a:r>
                      <a:r>
                        <a:rPr lang="en-US" baseline="0" dirty="0" smtClean="0"/>
                        <a:t> Settings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Non-Configurable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Configurable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478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536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40567D03-D469-10C8-FC69-C3CD8FFE5D9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60000"/>
            <a:ext cx="7699375" cy="430887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Machine layout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4"/>
          <a:stretch/>
        </p:blipFill>
        <p:spPr>
          <a:xfrm rot="5400000">
            <a:off x="4269016" y="-1371960"/>
            <a:ext cx="5444820" cy="1013814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 bwMode="auto">
          <a:xfrm>
            <a:off x="1854514" y="1249975"/>
            <a:ext cx="1448935" cy="31600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C51C0F-A412-981A-71D7-2106D398E224}"/>
              </a:ext>
            </a:extLst>
          </p:cNvPr>
          <p:cNvGrpSpPr/>
          <p:nvPr/>
        </p:nvGrpSpPr>
        <p:grpSpPr>
          <a:xfrm>
            <a:off x="253962" y="3248167"/>
            <a:ext cx="1310184" cy="897893"/>
            <a:chOff x="204717" y="2009603"/>
            <a:chExt cx="1310184" cy="8978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EE3D407-AC52-5646-64F4-A47538483982}"/>
                </a:ext>
              </a:extLst>
            </p:cNvPr>
            <p:cNvSpPr/>
            <p:nvPr/>
          </p:nvSpPr>
          <p:spPr bwMode="auto">
            <a:xfrm>
              <a:off x="204717" y="2009603"/>
              <a:ext cx="1310184" cy="897893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66925" algn="l"/>
                  <a:tab pos="3314700" algn="l"/>
                  <a:tab pos="3857625" algn="l"/>
                  <a:tab pos="4572000" algn="l"/>
                </a:tabLst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BCCF7D-68ED-DC85-9A41-EA2ADD083DD2}"/>
                </a:ext>
              </a:extLst>
            </p:cNvPr>
            <p:cNvSpPr txBox="1"/>
            <p:nvPr/>
          </p:nvSpPr>
          <p:spPr>
            <a:xfrm>
              <a:off x="204717" y="2166161"/>
              <a:ext cx="11350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Monitoring Area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1A4959-7298-A148-B9E3-2CE881589431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>
            <a:off x="909054" y="3248167"/>
            <a:ext cx="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99A7E4F-CA5F-0B46-698D-282AFB5D26BA}"/>
              </a:ext>
            </a:extLst>
          </p:cNvPr>
          <p:cNvCxnSpPr>
            <a:stCxn id="3" idx="0"/>
            <a:endCxn id="4" idx="0"/>
          </p:cNvCxnSpPr>
          <p:nvPr/>
        </p:nvCxnSpPr>
        <p:spPr bwMode="auto">
          <a:xfrm rot="16200000" flipH="1" flipV="1">
            <a:off x="744922" y="1414107"/>
            <a:ext cx="1998192" cy="1669928"/>
          </a:xfrm>
          <a:prstGeom prst="bentConnector3">
            <a:avLst>
              <a:gd name="adj1" fmla="val -544"/>
            </a:avLst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89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25D8183B-3A09-14ED-AF4A-4F495401ECB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60000"/>
            <a:ext cx="7699375" cy="400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r>
              <a:rPr lang="en-US" altLang="en-US" dirty="0"/>
              <a:t>Requirement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1ECBA-BA62-B144-37D8-9889E0EFCB5C}"/>
              </a:ext>
            </a:extLst>
          </p:cNvPr>
          <p:cNvSpPr txBox="1">
            <a:spLocks/>
          </p:cNvSpPr>
          <p:nvPr/>
        </p:nvSpPr>
        <p:spPr bwMode="auto">
          <a:xfrm>
            <a:off x="9074617" y="1245348"/>
            <a:ext cx="1960563" cy="400050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kern="0" dirty="0"/>
              <a:t>Hardware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DB33D70-1189-DA82-CEF7-2584B84B4CE9}"/>
              </a:ext>
            </a:extLst>
          </p:cNvPr>
          <p:cNvSpPr/>
          <p:nvPr/>
        </p:nvSpPr>
        <p:spPr>
          <a:xfrm>
            <a:off x="4181942" y="1780335"/>
            <a:ext cx="1528762" cy="566737"/>
          </a:xfrm>
          <a:custGeom>
            <a:avLst/>
            <a:gdLst>
              <a:gd name="connsiteX0" fmla="*/ 0 w 1528827"/>
              <a:gd name="connsiteY0" fmla="*/ 0 h 567194"/>
              <a:gd name="connsiteX1" fmla="*/ 1528827 w 1528827"/>
              <a:gd name="connsiteY1" fmla="*/ 0 h 567194"/>
              <a:gd name="connsiteX2" fmla="*/ 1528827 w 1528827"/>
              <a:gd name="connsiteY2" fmla="*/ 567194 h 567194"/>
              <a:gd name="connsiteX3" fmla="*/ 0 w 1528827"/>
              <a:gd name="connsiteY3" fmla="*/ 567194 h 567194"/>
              <a:gd name="connsiteX4" fmla="*/ 0 w 1528827"/>
              <a:gd name="connsiteY4" fmla="*/ 0 h 56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827" h="567194">
                <a:moveTo>
                  <a:pt x="0" y="0"/>
                </a:moveTo>
                <a:lnTo>
                  <a:pt x="1528827" y="0"/>
                </a:lnTo>
                <a:lnTo>
                  <a:pt x="1528827" y="567194"/>
                </a:lnTo>
                <a:lnTo>
                  <a:pt x="0" y="5671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99136" tIns="199136" rIns="199136" bIns="0" spcCol="1270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  <a:defRPr/>
            </a:pPr>
            <a:endParaRPr lang="en-US" sz="28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8EA8913-88D5-D4CB-A5F5-817AFFDFB1DF}"/>
              </a:ext>
            </a:extLst>
          </p:cNvPr>
          <p:cNvSpPr/>
          <p:nvPr/>
        </p:nvSpPr>
        <p:spPr>
          <a:xfrm>
            <a:off x="5863104" y="1780335"/>
            <a:ext cx="1528763" cy="566737"/>
          </a:xfrm>
          <a:custGeom>
            <a:avLst/>
            <a:gdLst>
              <a:gd name="connsiteX0" fmla="*/ 0 w 1528827"/>
              <a:gd name="connsiteY0" fmla="*/ 0 h 567194"/>
              <a:gd name="connsiteX1" fmla="*/ 1528827 w 1528827"/>
              <a:gd name="connsiteY1" fmla="*/ 0 h 567194"/>
              <a:gd name="connsiteX2" fmla="*/ 1528827 w 1528827"/>
              <a:gd name="connsiteY2" fmla="*/ 567194 h 567194"/>
              <a:gd name="connsiteX3" fmla="*/ 0 w 1528827"/>
              <a:gd name="connsiteY3" fmla="*/ 567194 h 567194"/>
              <a:gd name="connsiteX4" fmla="*/ 0 w 1528827"/>
              <a:gd name="connsiteY4" fmla="*/ 0 h 56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827" h="567194">
                <a:moveTo>
                  <a:pt x="0" y="0"/>
                </a:moveTo>
                <a:lnTo>
                  <a:pt x="1528827" y="0"/>
                </a:lnTo>
                <a:lnTo>
                  <a:pt x="1528827" y="567194"/>
                </a:lnTo>
                <a:lnTo>
                  <a:pt x="0" y="5671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99136" tIns="199136" rIns="199136" bIns="0" spcCol="1270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  <a:defRPr/>
            </a:pPr>
            <a:endParaRPr lang="en-US" sz="28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7F5A83B-B1C0-07C4-4D8F-57C9239650A0}"/>
              </a:ext>
            </a:extLst>
          </p:cNvPr>
          <p:cNvSpPr/>
          <p:nvPr/>
        </p:nvSpPr>
        <p:spPr>
          <a:xfrm>
            <a:off x="7545854" y="1780335"/>
            <a:ext cx="1528763" cy="566737"/>
          </a:xfrm>
          <a:custGeom>
            <a:avLst/>
            <a:gdLst>
              <a:gd name="connsiteX0" fmla="*/ 0 w 1528827"/>
              <a:gd name="connsiteY0" fmla="*/ 0 h 567194"/>
              <a:gd name="connsiteX1" fmla="*/ 1528827 w 1528827"/>
              <a:gd name="connsiteY1" fmla="*/ 0 h 567194"/>
              <a:gd name="connsiteX2" fmla="*/ 1528827 w 1528827"/>
              <a:gd name="connsiteY2" fmla="*/ 567194 h 567194"/>
              <a:gd name="connsiteX3" fmla="*/ 0 w 1528827"/>
              <a:gd name="connsiteY3" fmla="*/ 567194 h 567194"/>
              <a:gd name="connsiteX4" fmla="*/ 0 w 1528827"/>
              <a:gd name="connsiteY4" fmla="*/ 0 h 56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827" h="567194">
                <a:moveTo>
                  <a:pt x="0" y="0"/>
                </a:moveTo>
                <a:lnTo>
                  <a:pt x="1528827" y="0"/>
                </a:lnTo>
                <a:lnTo>
                  <a:pt x="1528827" y="567194"/>
                </a:lnTo>
                <a:lnTo>
                  <a:pt x="0" y="5671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99136" tIns="199136" rIns="199136" bIns="0" spcCol="1270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  <a:defRPr/>
            </a:pPr>
            <a:endParaRPr lang="en-US" sz="28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E88C3ED-E12C-C69B-7F01-8BDD3BF40FBD}"/>
              </a:ext>
            </a:extLst>
          </p:cNvPr>
          <p:cNvSpPr/>
          <p:nvPr/>
        </p:nvSpPr>
        <p:spPr>
          <a:xfrm>
            <a:off x="5863104" y="3553572"/>
            <a:ext cx="1528763" cy="566738"/>
          </a:xfrm>
          <a:custGeom>
            <a:avLst/>
            <a:gdLst>
              <a:gd name="connsiteX0" fmla="*/ 0 w 1528827"/>
              <a:gd name="connsiteY0" fmla="*/ 0 h 567194"/>
              <a:gd name="connsiteX1" fmla="*/ 1528827 w 1528827"/>
              <a:gd name="connsiteY1" fmla="*/ 0 h 567194"/>
              <a:gd name="connsiteX2" fmla="*/ 1528827 w 1528827"/>
              <a:gd name="connsiteY2" fmla="*/ 567194 h 567194"/>
              <a:gd name="connsiteX3" fmla="*/ 0 w 1528827"/>
              <a:gd name="connsiteY3" fmla="*/ 567194 h 567194"/>
              <a:gd name="connsiteX4" fmla="*/ 0 w 1528827"/>
              <a:gd name="connsiteY4" fmla="*/ 0 h 56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827" h="567194">
                <a:moveTo>
                  <a:pt x="0" y="0"/>
                </a:moveTo>
                <a:lnTo>
                  <a:pt x="1528827" y="0"/>
                </a:lnTo>
                <a:lnTo>
                  <a:pt x="1528827" y="567194"/>
                </a:lnTo>
                <a:lnTo>
                  <a:pt x="0" y="5671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99136" tIns="199136" rIns="199136" bIns="0" spcCol="1270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  <a:defRPr/>
            </a:pPr>
            <a:endParaRPr lang="en-US" sz="28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8F2D6C7-D52A-6BA8-C89E-303A8E177EEA}"/>
              </a:ext>
            </a:extLst>
          </p:cNvPr>
          <p:cNvSpPr/>
          <p:nvPr/>
        </p:nvSpPr>
        <p:spPr>
          <a:xfrm>
            <a:off x="8084017" y="2391522"/>
            <a:ext cx="1528762" cy="566738"/>
          </a:xfrm>
          <a:custGeom>
            <a:avLst/>
            <a:gdLst>
              <a:gd name="connsiteX0" fmla="*/ 0 w 1528827"/>
              <a:gd name="connsiteY0" fmla="*/ 0 h 567194"/>
              <a:gd name="connsiteX1" fmla="*/ 1528827 w 1528827"/>
              <a:gd name="connsiteY1" fmla="*/ 0 h 567194"/>
              <a:gd name="connsiteX2" fmla="*/ 1528827 w 1528827"/>
              <a:gd name="connsiteY2" fmla="*/ 567194 h 567194"/>
              <a:gd name="connsiteX3" fmla="*/ 0 w 1528827"/>
              <a:gd name="connsiteY3" fmla="*/ 567194 h 567194"/>
              <a:gd name="connsiteX4" fmla="*/ 0 w 1528827"/>
              <a:gd name="connsiteY4" fmla="*/ 0 h 56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827" h="567194">
                <a:moveTo>
                  <a:pt x="0" y="0"/>
                </a:moveTo>
                <a:lnTo>
                  <a:pt x="1528827" y="0"/>
                </a:lnTo>
                <a:lnTo>
                  <a:pt x="1528827" y="567194"/>
                </a:lnTo>
                <a:lnTo>
                  <a:pt x="0" y="5671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99136" tIns="199136" rIns="199136" bIns="0" spcCol="1270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  <a:defRPr/>
            </a:pPr>
            <a:endParaRPr lang="en-US" sz="28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8CEA036-AD7F-F96D-7E87-7BFA326CDC40}"/>
              </a:ext>
            </a:extLst>
          </p:cNvPr>
          <p:cNvSpPr/>
          <p:nvPr/>
        </p:nvSpPr>
        <p:spPr>
          <a:xfrm>
            <a:off x="8793629" y="2926510"/>
            <a:ext cx="1528763" cy="566737"/>
          </a:xfrm>
          <a:custGeom>
            <a:avLst/>
            <a:gdLst>
              <a:gd name="connsiteX0" fmla="*/ 0 w 1528827"/>
              <a:gd name="connsiteY0" fmla="*/ 0 h 567194"/>
              <a:gd name="connsiteX1" fmla="*/ 1528827 w 1528827"/>
              <a:gd name="connsiteY1" fmla="*/ 0 h 567194"/>
              <a:gd name="connsiteX2" fmla="*/ 1528827 w 1528827"/>
              <a:gd name="connsiteY2" fmla="*/ 567194 h 567194"/>
              <a:gd name="connsiteX3" fmla="*/ 0 w 1528827"/>
              <a:gd name="connsiteY3" fmla="*/ 567194 h 567194"/>
              <a:gd name="connsiteX4" fmla="*/ 0 w 1528827"/>
              <a:gd name="connsiteY4" fmla="*/ 0 h 56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827" h="567194">
                <a:moveTo>
                  <a:pt x="0" y="0"/>
                </a:moveTo>
                <a:lnTo>
                  <a:pt x="1528827" y="0"/>
                </a:lnTo>
                <a:lnTo>
                  <a:pt x="1528827" y="567194"/>
                </a:lnTo>
                <a:lnTo>
                  <a:pt x="0" y="5671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99136" tIns="199136" rIns="199136" bIns="0" spcCol="1270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  <a:defRPr/>
            </a:pPr>
            <a:endParaRPr lang="en-US" sz="28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EC013D1-26B4-33C3-CAD0-749D895E0CAA}"/>
              </a:ext>
            </a:extLst>
          </p:cNvPr>
          <p:cNvSpPr/>
          <p:nvPr/>
        </p:nvSpPr>
        <p:spPr>
          <a:xfrm>
            <a:off x="8793629" y="4699747"/>
            <a:ext cx="1528763" cy="566738"/>
          </a:xfrm>
          <a:custGeom>
            <a:avLst/>
            <a:gdLst>
              <a:gd name="connsiteX0" fmla="*/ 0 w 1528827"/>
              <a:gd name="connsiteY0" fmla="*/ 0 h 567194"/>
              <a:gd name="connsiteX1" fmla="*/ 1528827 w 1528827"/>
              <a:gd name="connsiteY1" fmla="*/ 0 h 567194"/>
              <a:gd name="connsiteX2" fmla="*/ 1528827 w 1528827"/>
              <a:gd name="connsiteY2" fmla="*/ 567194 h 567194"/>
              <a:gd name="connsiteX3" fmla="*/ 0 w 1528827"/>
              <a:gd name="connsiteY3" fmla="*/ 567194 h 567194"/>
              <a:gd name="connsiteX4" fmla="*/ 0 w 1528827"/>
              <a:gd name="connsiteY4" fmla="*/ 0 h 56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827" h="567194">
                <a:moveTo>
                  <a:pt x="0" y="0"/>
                </a:moveTo>
                <a:lnTo>
                  <a:pt x="1528827" y="0"/>
                </a:lnTo>
                <a:lnTo>
                  <a:pt x="1528827" y="567194"/>
                </a:lnTo>
                <a:lnTo>
                  <a:pt x="0" y="5671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99136" tIns="199136" rIns="199136" bIns="0" spcCol="1270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  <a:defRPr/>
            </a:pPr>
            <a:endParaRPr lang="en-US" sz="280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838424"/>
              </p:ext>
            </p:extLst>
          </p:nvPr>
        </p:nvGraphicFramePr>
        <p:xfrm>
          <a:off x="841968" y="1803353"/>
          <a:ext cx="10193212" cy="406717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36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3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550">
                  <a:extLst>
                    <a:ext uri="{9D8B030D-6E8A-4147-A177-3AD203B41FA5}">
                      <a16:colId xmlns:a16="http://schemas.microsoft.com/office/drawing/2014/main" val="766423949"/>
                    </a:ext>
                  </a:extLst>
                </a:gridCol>
                <a:gridCol w="125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1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Name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Brand / Type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 smtClean="0">
                          <a:effectLst/>
                        </a:rPr>
                        <a:t>Qty</a:t>
                      </a:r>
                      <a:endParaRPr lang="en-US" sz="1600" u="none" strike="noStrike" dirty="0">
                        <a:effectLst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Unit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baseline="0" dirty="0">
                          <a:effectLst/>
                        </a:rPr>
                        <a:t> Module for thermocouple (8 thermocouple)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Advantech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Thermocouple type-K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Digital </a:t>
                      </a:r>
                      <a:r>
                        <a:rPr lang="en-US" sz="1600" u="none" strike="noStrike" dirty="0" smtClean="0">
                          <a:effectLst/>
                        </a:rPr>
                        <a:t>Multi meter </a:t>
                      </a:r>
                      <a:r>
                        <a:rPr lang="en-US" sz="1600" u="none" strike="noStrike" dirty="0">
                          <a:effectLst/>
                        </a:rPr>
                        <a:t>Module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Keithley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Pcs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</a:rPr>
                        <a:t> Digital Multi meter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Pcs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3313668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GPIB Cable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Personal</a:t>
                      </a:r>
                      <a:r>
                        <a:rPr lang="en-US" sz="1600" u="none" strike="noStrike" baseline="0" dirty="0">
                          <a:effectLst/>
                        </a:rPr>
                        <a:t> Computer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236433" y="3402767"/>
            <a:ext cx="11755697" cy="2353456"/>
          </a:xfrm>
          <a:prstGeom prst="roundRect">
            <a:avLst>
              <a:gd name="adj" fmla="val 206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60000" y="326978"/>
            <a:ext cx="4618400" cy="369332"/>
          </a:xfrm>
        </p:spPr>
        <p:txBody>
          <a:bodyPr/>
          <a:lstStyle/>
          <a:p>
            <a:pPr algn="ctr"/>
            <a:r>
              <a:rPr lang="en-US" sz="2400" dirty="0" smtClean="0"/>
              <a:t>Maximum collected samples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3477718" y="1528997"/>
            <a:ext cx="104931" cy="7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0600E4-8B38-CD23-DFE3-9215DCF4E88C}"/>
              </a:ext>
            </a:extLst>
          </p:cNvPr>
          <p:cNvSpPr/>
          <p:nvPr/>
        </p:nvSpPr>
        <p:spPr bwMode="auto">
          <a:xfrm>
            <a:off x="119922" y="3222885"/>
            <a:ext cx="5981076" cy="269823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992058" y="2625113"/>
            <a:ext cx="497132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39 samples</a:t>
            </a:r>
            <a:r>
              <a:rPr lang="en-US" dirty="0"/>
              <a:t> </a:t>
            </a:r>
            <a:r>
              <a:rPr lang="en-US" dirty="0" smtClean="0"/>
              <a:t>x 5 slots  x 16 DMM = 3.120 samples 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0600E4-8B38-CD23-DFE3-9215DCF4E88C}"/>
              </a:ext>
            </a:extLst>
          </p:cNvPr>
          <p:cNvSpPr/>
          <p:nvPr/>
        </p:nvSpPr>
        <p:spPr bwMode="auto">
          <a:xfrm>
            <a:off x="6163459" y="3240375"/>
            <a:ext cx="5945181" cy="2680740"/>
          </a:xfrm>
          <a:prstGeom prst="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7473535" y="2625113"/>
            <a:ext cx="280971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And more N computer….</a:t>
            </a:r>
            <a:endParaRPr lang="en-US" dirty="0"/>
          </a:p>
        </p:txBody>
      </p:sp>
      <p:cxnSp>
        <p:nvCxnSpPr>
          <p:cNvPr id="22" name="Straight Arrow Connector 21"/>
          <p:cNvCxnSpPr>
            <a:endCxn id="12" idx="2"/>
          </p:cNvCxnSpPr>
          <p:nvPr/>
        </p:nvCxnSpPr>
        <p:spPr bwMode="auto">
          <a:xfrm flipV="1">
            <a:off x="3477718" y="2963667"/>
            <a:ext cx="0" cy="259218"/>
          </a:xfrm>
          <a:prstGeom prst="straightConnector1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 flipV="1">
            <a:off x="8835887" y="2963667"/>
            <a:ext cx="17992" cy="259218"/>
          </a:xfrm>
          <a:prstGeom prst="straightConnector1">
            <a:avLst/>
          </a:prstGeom>
          <a:ln w="34925"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74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7699049" cy="400110"/>
          </a:xfrm>
        </p:spPr>
        <p:txBody>
          <a:bodyPr/>
          <a:lstStyle/>
          <a:p>
            <a:r>
              <a:rPr lang="en-US" dirty="0"/>
              <a:t>Hardware Components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9DFFBE72-FB32-AC4B-8E0B-20B5FA09F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851" y="1534617"/>
            <a:ext cx="432836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en-US" altLang="en-US" sz="2400" dirty="0" smtClean="0"/>
              <a:t>A Digital Multi mater module </a:t>
            </a:r>
            <a:r>
              <a:rPr lang="en-US" altLang="en-US" sz="2400" dirty="0"/>
              <a:t>used for data </a:t>
            </a:r>
            <a:r>
              <a:rPr lang="en-GB" sz="2400" dirty="0"/>
              <a:t>acquisition, switching ,data logging, for sampling data on sensor</a:t>
            </a:r>
            <a:endParaRPr lang="en-US" sz="2400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619CCA19-3364-74F2-1A5E-624A62B63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850" y="4160123"/>
            <a:ext cx="432836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en-US" altLang="en-US" sz="2400" dirty="0" smtClean="0"/>
              <a:t>A thermocouple module used </a:t>
            </a:r>
            <a:r>
              <a:rPr lang="en-US" altLang="en-US" sz="2400" dirty="0"/>
              <a:t>for reading data analog on </a:t>
            </a:r>
            <a:r>
              <a:rPr lang="en-US" altLang="en-US" sz="2400" dirty="0" smtClean="0"/>
              <a:t>sensor and convert to digital such as temperature.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845D6D-D657-FBFD-A1E5-D055E79EBD44}"/>
              </a:ext>
            </a:extLst>
          </p:cNvPr>
          <p:cNvSpPr/>
          <p:nvPr/>
        </p:nvSpPr>
        <p:spPr bwMode="auto">
          <a:xfrm>
            <a:off x="899886" y="1204686"/>
            <a:ext cx="1828800" cy="174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2FCF34-96D1-7BE0-823A-E73E6B0B3FCB}"/>
              </a:ext>
            </a:extLst>
          </p:cNvPr>
          <p:cNvSpPr/>
          <p:nvPr/>
        </p:nvSpPr>
        <p:spPr bwMode="auto">
          <a:xfrm>
            <a:off x="3531370" y="4180942"/>
            <a:ext cx="2044797" cy="155794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2A88127-DFBF-E4DB-BC47-49474601AA2B}"/>
              </a:ext>
            </a:extLst>
          </p:cNvPr>
          <p:cNvSpPr/>
          <p:nvPr/>
        </p:nvSpPr>
        <p:spPr bwMode="auto">
          <a:xfrm>
            <a:off x="1085231" y="4180942"/>
            <a:ext cx="2044797" cy="155794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ED807B7-24E2-6D1E-BE8A-E586C01D16FD}"/>
              </a:ext>
            </a:extLst>
          </p:cNvPr>
          <p:cNvSpPr/>
          <p:nvPr/>
        </p:nvSpPr>
        <p:spPr bwMode="auto">
          <a:xfrm>
            <a:off x="1085230" y="1610087"/>
            <a:ext cx="2044797" cy="155794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BF64A0-177E-BA29-88AC-E8FA8CAE7CC2}"/>
              </a:ext>
            </a:extLst>
          </p:cNvPr>
          <p:cNvSpPr/>
          <p:nvPr/>
        </p:nvSpPr>
        <p:spPr bwMode="auto">
          <a:xfrm>
            <a:off x="3531370" y="1610087"/>
            <a:ext cx="2044797" cy="155794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1184058" y="3616042"/>
            <a:ext cx="9457166" cy="32316"/>
          </a:xfrm>
          <a:prstGeom prst="roundRect">
            <a:avLst/>
          </a:prstGeom>
          <a:solidFill>
            <a:srgbClr val="000000"/>
          </a:solidFill>
          <a:ln>
            <a:noFill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B1ED46D9-6716-12D5-EA7A-5905764C2B18}"/>
              </a:ext>
            </a:extLst>
          </p:cNvPr>
          <p:cNvSpPr txBox="1"/>
          <p:nvPr/>
        </p:nvSpPr>
        <p:spPr>
          <a:xfrm>
            <a:off x="1663996" y="1204686"/>
            <a:ext cx="1466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Front</a:t>
            </a:r>
            <a:endParaRPr lang="en-US" sz="18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B1ED46D9-6716-12D5-EA7A-5905764C2B18}"/>
              </a:ext>
            </a:extLst>
          </p:cNvPr>
          <p:cNvSpPr txBox="1"/>
          <p:nvPr/>
        </p:nvSpPr>
        <p:spPr>
          <a:xfrm>
            <a:off x="4110136" y="1204686"/>
            <a:ext cx="1466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endParaRPr lang="en-US" sz="18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B1ED46D9-6716-12D5-EA7A-5905764C2B18}"/>
              </a:ext>
            </a:extLst>
          </p:cNvPr>
          <p:cNvSpPr txBox="1"/>
          <p:nvPr/>
        </p:nvSpPr>
        <p:spPr>
          <a:xfrm>
            <a:off x="1667752" y="3792107"/>
            <a:ext cx="1001318" cy="3306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Front</a:t>
            </a:r>
            <a:endParaRPr lang="en-US" sz="18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1ED46D9-6716-12D5-EA7A-5905764C2B18}"/>
              </a:ext>
            </a:extLst>
          </p:cNvPr>
          <p:cNvSpPr txBox="1"/>
          <p:nvPr/>
        </p:nvSpPr>
        <p:spPr>
          <a:xfrm>
            <a:off x="4113892" y="3792107"/>
            <a:ext cx="1001318" cy="3306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endParaRPr lang="en-US" sz="18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14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2066925" algn="l"/>
            <a:tab pos="3314700" algn="l"/>
            <a:tab pos="3857625" algn="l"/>
            <a:tab pos="4572000" algn="l"/>
          </a:tabLst>
          <a:defRPr kumimoji="0" lang="en-US" alt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2066925" algn="l"/>
            <a:tab pos="3314700" algn="l"/>
            <a:tab pos="3857625" algn="l"/>
            <a:tab pos="4572000" algn="l"/>
          </a:tabLst>
          <a:defRPr kumimoji="0" lang="en-US" alt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9AAFCB"/>
        </a:lt2>
        <a:accent1>
          <a:srgbClr val="FF6600"/>
        </a:accent1>
        <a:accent2>
          <a:srgbClr val="A21636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921330"/>
        </a:accent6>
        <a:hlink>
          <a:srgbClr val="0046AD"/>
        </a:hlink>
        <a:folHlink>
          <a:srgbClr val="45AC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0</TotalTime>
  <Words>596</Words>
  <Application>Microsoft Office PowerPoint</Application>
  <PresentationFormat>Custom</PresentationFormat>
  <Paragraphs>163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Wingdings</vt:lpstr>
      <vt:lpstr>Symbol</vt:lpstr>
      <vt:lpstr>Courier New</vt:lpstr>
      <vt:lpstr>Lucida Grande</vt:lpstr>
      <vt:lpstr>Calibri</vt:lpstr>
      <vt:lpstr>Standarddesign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layout</vt:lpstr>
      <vt:lpstr>Requirement</vt:lpstr>
      <vt:lpstr>Maximum collected samples</vt:lpstr>
      <vt:lpstr>Hardware Components</vt:lpstr>
      <vt:lpstr>Thermocouple Module for Data Collection</vt:lpstr>
      <vt:lpstr>1. Welcome screen</vt:lpstr>
      <vt:lpstr>5. Assets Menu</vt:lpstr>
      <vt:lpstr>9. Export Menu</vt:lpstr>
      <vt:lpstr>10. View data result in excel </vt:lpstr>
      <vt:lpstr>11. Change User Interface color setting</vt:lpstr>
      <vt:lpstr>Result Gage R&amp;R Study - ANOVA Method</vt:lpstr>
      <vt:lpstr>Installation</vt:lpstr>
      <vt:lpstr>Conclusion</vt:lpstr>
      <vt:lpstr>PowerPoint Presentation</vt:lpstr>
    </vt:vector>
  </TitlesOfParts>
  <Company>EPCOS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CC</dc:creator>
  <cp:lastModifiedBy>Putra, Made: MR.: (external)</cp:lastModifiedBy>
  <cp:revision>4388</cp:revision>
  <cp:lastPrinted>2020-12-24T02:05:40Z</cp:lastPrinted>
  <dcterms:created xsi:type="dcterms:W3CDTF">1997-04-21T07:27:06Z</dcterms:created>
  <dcterms:modified xsi:type="dcterms:W3CDTF">2023-06-22T03:59:06Z</dcterms:modified>
</cp:coreProperties>
</file>